
<file path=[Content_Types].xml><?xml version="1.0" encoding="utf-8"?>
<Types xmlns="http://schemas.openxmlformats.org/package/2006/content-types">
  <Default Extension="gif" ContentType="image/gif"/>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3" r:id="rId2"/>
    <p:sldId id="256" r:id="rId3"/>
    <p:sldId id="257" r:id="rId4"/>
    <p:sldId id="258" r:id="rId5"/>
    <p:sldId id="259" r:id="rId6"/>
    <p:sldId id="284" r:id="rId7"/>
    <p:sldId id="285"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70FF4-8FA1-462B-A6AB-BD72FF063E73}"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B7391-5042-46E1-9A0F-A436496FA05E}" type="slidenum">
              <a:rPr lang="en-US" smtClean="0"/>
              <a:t>‹#›</a:t>
            </a:fld>
            <a:endParaRPr lang="en-US"/>
          </a:p>
        </p:txBody>
      </p:sp>
    </p:spTree>
    <p:extLst>
      <p:ext uri="{BB962C8B-B14F-4D97-AF65-F5344CB8AC3E}">
        <p14:creationId xmlns:p14="http://schemas.microsoft.com/office/powerpoint/2010/main" val="355383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D7F5A-DF64-4686-9BFD-A3A0EBB60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7147C-7876-465E-A1B7-1B4925683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F4C364-F5A6-4585-95A5-7AAA37D2C191}"/>
              </a:ext>
            </a:extLst>
          </p:cNvPr>
          <p:cNvSpPr>
            <a:spLocks noGrp="1"/>
          </p:cNvSpPr>
          <p:nvPr>
            <p:ph type="dt" sz="half" idx="10"/>
          </p:nvPr>
        </p:nvSpPr>
        <p:spPr/>
        <p:txBody>
          <a:bodyPr/>
          <a:lstStyle/>
          <a:p>
            <a:fld id="{B11AA88D-37B9-4657-985B-980DCAE20DEC}" type="datetime1">
              <a:rPr lang="en-US" smtClean="0"/>
              <a:t>12/11/2019</a:t>
            </a:fld>
            <a:endParaRPr lang="en-US"/>
          </a:p>
        </p:txBody>
      </p:sp>
      <p:sp>
        <p:nvSpPr>
          <p:cNvPr id="5" name="Footer Placeholder 4">
            <a:extLst>
              <a:ext uri="{FF2B5EF4-FFF2-40B4-BE49-F238E27FC236}">
                <a16:creationId xmlns:a16="http://schemas.microsoft.com/office/drawing/2014/main" id="{946AD680-32D2-4F13-B09A-E407EEB46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1A9B9-C82C-43AD-A0AF-7CA5B65DA351}"/>
              </a:ext>
            </a:extLst>
          </p:cNvPr>
          <p:cNvSpPr>
            <a:spLocks noGrp="1"/>
          </p:cNvSpPr>
          <p:nvPr>
            <p:ph type="sldNum" sz="quarter" idx="12"/>
          </p:nvPr>
        </p:nvSpPr>
        <p:spPr/>
        <p:txBody>
          <a:bodyPr/>
          <a:lstStyle/>
          <a:p>
            <a:fld id="{BB9BFAE2-9CAF-466A-99B6-927D12D18993}" type="slidenum">
              <a:rPr lang="en-US" smtClean="0"/>
              <a:t>‹#›</a:t>
            </a:fld>
            <a:endParaRPr lang="en-US"/>
          </a:p>
        </p:txBody>
      </p:sp>
    </p:spTree>
    <p:extLst>
      <p:ext uri="{BB962C8B-B14F-4D97-AF65-F5344CB8AC3E}">
        <p14:creationId xmlns:p14="http://schemas.microsoft.com/office/powerpoint/2010/main" val="5133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D43F6-24B5-4CC8-9619-0B242D3D8F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C08D59-4CA8-4124-9C4A-0CD5ED0276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57C1A-E27B-4447-869E-E47909164468}"/>
              </a:ext>
            </a:extLst>
          </p:cNvPr>
          <p:cNvSpPr>
            <a:spLocks noGrp="1"/>
          </p:cNvSpPr>
          <p:nvPr>
            <p:ph type="dt" sz="half" idx="10"/>
          </p:nvPr>
        </p:nvSpPr>
        <p:spPr/>
        <p:txBody>
          <a:bodyPr/>
          <a:lstStyle/>
          <a:p>
            <a:fld id="{68A00B78-84F8-439F-90EA-5871FE22CF61}" type="datetime1">
              <a:rPr lang="en-US" smtClean="0"/>
              <a:t>12/11/2019</a:t>
            </a:fld>
            <a:endParaRPr lang="en-US"/>
          </a:p>
        </p:txBody>
      </p:sp>
      <p:sp>
        <p:nvSpPr>
          <p:cNvPr id="5" name="Footer Placeholder 4">
            <a:extLst>
              <a:ext uri="{FF2B5EF4-FFF2-40B4-BE49-F238E27FC236}">
                <a16:creationId xmlns:a16="http://schemas.microsoft.com/office/drawing/2014/main" id="{995C6FB7-DA13-44AE-BB11-4FF7D4EAA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7DAE5-00A1-4A7D-AAE4-DF4FDA386316}"/>
              </a:ext>
            </a:extLst>
          </p:cNvPr>
          <p:cNvSpPr>
            <a:spLocks noGrp="1"/>
          </p:cNvSpPr>
          <p:nvPr>
            <p:ph type="sldNum" sz="quarter" idx="12"/>
          </p:nvPr>
        </p:nvSpPr>
        <p:spPr/>
        <p:txBody>
          <a:bodyPr/>
          <a:lstStyle/>
          <a:p>
            <a:fld id="{BB9BFAE2-9CAF-466A-99B6-927D12D18993}" type="slidenum">
              <a:rPr lang="en-US" smtClean="0"/>
              <a:t>‹#›</a:t>
            </a:fld>
            <a:endParaRPr lang="en-US"/>
          </a:p>
        </p:txBody>
      </p:sp>
    </p:spTree>
    <p:extLst>
      <p:ext uri="{BB962C8B-B14F-4D97-AF65-F5344CB8AC3E}">
        <p14:creationId xmlns:p14="http://schemas.microsoft.com/office/powerpoint/2010/main" val="158407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C671B-5584-47F2-8774-638A788561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570A14-E390-4951-A0F5-FA72D06144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F7A71-DA23-4367-8539-FD48086AE7EB}"/>
              </a:ext>
            </a:extLst>
          </p:cNvPr>
          <p:cNvSpPr>
            <a:spLocks noGrp="1"/>
          </p:cNvSpPr>
          <p:nvPr>
            <p:ph type="dt" sz="half" idx="10"/>
          </p:nvPr>
        </p:nvSpPr>
        <p:spPr/>
        <p:txBody>
          <a:bodyPr/>
          <a:lstStyle/>
          <a:p>
            <a:fld id="{681B6CB0-E89B-498A-9375-CDED6F16F7E0}" type="datetime1">
              <a:rPr lang="en-US" smtClean="0"/>
              <a:t>12/11/2019</a:t>
            </a:fld>
            <a:endParaRPr lang="en-US"/>
          </a:p>
        </p:txBody>
      </p:sp>
      <p:sp>
        <p:nvSpPr>
          <p:cNvPr id="5" name="Footer Placeholder 4">
            <a:extLst>
              <a:ext uri="{FF2B5EF4-FFF2-40B4-BE49-F238E27FC236}">
                <a16:creationId xmlns:a16="http://schemas.microsoft.com/office/drawing/2014/main" id="{DE109FD3-3EC7-4F02-BE09-F19F8D451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DB095-571C-4A24-BE3F-C9CF7B1DD824}"/>
              </a:ext>
            </a:extLst>
          </p:cNvPr>
          <p:cNvSpPr>
            <a:spLocks noGrp="1"/>
          </p:cNvSpPr>
          <p:nvPr>
            <p:ph type="sldNum" sz="quarter" idx="12"/>
          </p:nvPr>
        </p:nvSpPr>
        <p:spPr/>
        <p:txBody>
          <a:bodyPr/>
          <a:lstStyle/>
          <a:p>
            <a:fld id="{BB9BFAE2-9CAF-466A-99B6-927D12D18993}" type="slidenum">
              <a:rPr lang="en-US" smtClean="0"/>
              <a:t>‹#›</a:t>
            </a:fld>
            <a:endParaRPr lang="en-US"/>
          </a:p>
        </p:txBody>
      </p:sp>
    </p:spTree>
    <p:extLst>
      <p:ext uri="{BB962C8B-B14F-4D97-AF65-F5344CB8AC3E}">
        <p14:creationId xmlns:p14="http://schemas.microsoft.com/office/powerpoint/2010/main" val="354149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68A0-C4A9-4F15-8B9C-C8CE938E7A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7B10A5-62B3-4E83-9B0E-9B87896B4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5BE6-035A-4612-B0FA-49047E05B8C7}"/>
              </a:ext>
            </a:extLst>
          </p:cNvPr>
          <p:cNvSpPr>
            <a:spLocks noGrp="1"/>
          </p:cNvSpPr>
          <p:nvPr>
            <p:ph type="dt" sz="half" idx="10"/>
          </p:nvPr>
        </p:nvSpPr>
        <p:spPr/>
        <p:txBody>
          <a:bodyPr/>
          <a:lstStyle/>
          <a:p>
            <a:fld id="{71313E9C-4F53-4B09-887B-438FF6ED096F}" type="datetime1">
              <a:rPr lang="en-US" smtClean="0"/>
              <a:t>12/11/2019</a:t>
            </a:fld>
            <a:endParaRPr lang="en-US"/>
          </a:p>
        </p:txBody>
      </p:sp>
      <p:sp>
        <p:nvSpPr>
          <p:cNvPr id="5" name="Footer Placeholder 4">
            <a:extLst>
              <a:ext uri="{FF2B5EF4-FFF2-40B4-BE49-F238E27FC236}">
                <a16:creationId xmlns:a16="http://schemas.microsoft.com/office/drawing/2014/main" id="{95417E5A-6FB0-41C5-986C-366D7C0F7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0E010-D052-4DA0-815A-6908EAE1B919}"/>
              </a:ext>
            </a:extLst>
          </p:cNvPr>
          <p:cNvSpPr>
            <a:spLocks noGrp="1"/>
          </p:cNvSpPr>
          <p:nvPr>
            <p:ph type="sldNum" sz="quarter" idx="12"/>
          </p:nvPr>
        </p:nvSpPr>
        <p:spPr/>
        <p:txBody>
          <a:bodyPr/>
          <a:lstStyle/>
          <a:p>
            <a:fld id="{BB9BFAE2-9CAF-466A-99B6-927D12D18993}" type="slidenum">
              <a:rPr lang="en-US" smtClean="0"/>
              <a:t>‹#›</a:t>
            </a:fld>
            <a:endParaRPr lang="en-US"/>
          </a:p>
        </p:txBody>
      </p:sp>
    </p:spTree>
    <p:extLst>
      <p:ext uri="{BB962C8B-B14F-4D97-AF65-F5344CB8AC3E}">
        <p14:creationId xmlns:p14="http://schemas.microsoft.com/office/powerpoint/2010/main" val="26763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2A1A-B0EA-4FFB-A646-9CF3E85055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749ACC-A0F9-4945-965F-4E9DE3891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B675A0-DB34-4752-BFC9-A3092647E1C2}"/>
              </a:ext>
            </a:extLst>
          </p:cNvPr>
          <p:cNvSpPr>
            <a:spLocks noGrp="1"/>
          </p:cNvSpPr>
          <p:nvPr>
            <p:ph type="dt" sz="half" idx="10"/>
          </p:nvPr>
        </p:nvSpPr>
        <p:spPr/>
        <p:txBody>
          <a:bodyPr/>
          <a:lstStyle/>
          <a:p>
            <a:fld id="{7B8DF5E2-EDEF-4B88-AAE8-0F20489B3EEF}" type="datetime1">
              <a:rPr lang="en-US" smtClean="0"/>
              <a:t>12/11/2019</a:t>
            </a:fld>
            <a:endParaRPr lang="en-US"/>
          </a:p>
        </p:txBody>
      </p:sp>
      <p:sp>
        <p:nvSpPr>
          <p:cNvPr id="5" name="Footer Placeholder 4">
            <a:extLst>
              <a:ext uri="{FF2B5EF4-FFF2-40B4-BE49-F238E27FC236}">
                <a16:creationId xmlns:a16="http://schemas.microsoft.com/office/drawing/2014/main" id="{0EB3D1EF-E812-469B-8C2D-0ECD8C590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176EE-FBF6-431A-99D5-3985F3E5F441}"/>
              </a:ext>
            </a:extLst>
          </p:cNvPr>
          <p:cNvSpPr>
            <a:spLocks noGrp="1"/>
          </p:cNvSpPr>
          <p:nvPr>
            <p:ph type="sldNum" sz="quarter" idx="12"/>
          </p:nvPr>
        </p:nvSpPr>
        <p:spPr/>
        <p:txBody>
          <a:bodyPr/>
          <a:lstStyle/>
          <a:p>
            <a:fld id="{BB9BFAE2-9CAF-466A-99B6-927D12D18993}" type="slidenum">
              <a:rPr lang="en-US" smtClean="0"/>
              <a:t>‹#›</a:t>
            </a:fld>
            <a:endParaRPr lang="en-US"/>
          </a:p>
        </p:txBody>
      </p:sp>
    </p:spTree>
    <p:extLst>
      <p:ext uri="{BB962C8B-B14F-4D97-AF65-F5344CB8AC3E}">
        <p14:creationId xmlns:p14="http://schemas.microsoft.com/office/powerpoint/2010/main" val="369565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D90F-CD43-420B-ADD1-FA09A10642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C667B-9C9D-43BE-BB44-AD5C8795A4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B4304C-4B2B-4DE3-8458-2E044753C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79774-9BC1-4B14-9B0B-B2673E30F675}"/>
              </a:ext>
            </a:extLst>
          </p:cNvPr>
          <p:cNvSpPr>
            <a:spLocks noGrp="1"/>
          </p:cNvSpPr>
          <p:nvPr>
            <p:ph type="dt" sz="half" idx="10"/>
          </p:nvPr>
        </p:nvSpPr>
        <p:spPr/>
        <p:txBody>
          <a:bodyPr/>
          <a:lstStyle/>
          <a:p>
            <a:fld id="{AB5D82A4-6482-4441-8C52-D9F40C9DB5A0}" type="datetime1">
              <a:rPr lang="en-US" smtClean="0"/>
              <a:t>12/11/2019</a:t>
            </a:fld>
            <a:endParaRPr lang="en-US"/>
          </a:p>
        </p:txBody>
      </p:sp>
      <p:sp>
        <p:nvSpPr>
          <p:cNvPr id="6" name="Footer Placeholder 5">
            <a:extLst>
              <a:ext uri="{FF2B5EF4-FFF2-40B4-BE49-F238E27FC236}">
                <a16:creationId xmlns:a16="http://schemas.microsoft.com/office/drawing/2014/main" id="{A540B5F7-5A2E-4AF0-A2E9-F03DB4ED0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71BE7-0932-4B4D-B2A1-343BCD061943}"/>
              </a:ext>
            </a:extLst>
          </p:cNvPr>
          <p:cNvSpPr>
            <a:spLocks noGrp="1"/>
          </p:cNvSpPr>
          <p:nvPr>
            <p:ph type="sldNum" sz="quarter" idx="12"/>
          </p:nvPr>
        </p:nvSpPr>
        <p:spPr/>
        <p:txBody>
          <a:bodyPr/>
          <a:lstStyle/>
          <a:p>
            <a:fld id="{BB9BFAE2-9CAF-466A-99B6-927D12D18993}" type="slidenum">
              <a:rPr lang="en-US" smtClean="0"/>
              <a:t>‹#›</a:t>
            </a:fld>
            <a:endParaRPr lang="en-US"/>
          </a:p>
        </p:txBody>
      </p:sp>
    </p:spTree>
    <p:extLst>
      <p:ext uri="{BB962C8B-B14F-4D97-AF65-F5344CB8AC3E}">
        <p14:creationId xmlns:p14="http://schemas.microsoft.com/office/powerpoint/2010/main" val="282937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7E61D-D642-44A3-AAC9-CE6A769E6A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88A6E5-F473-41B7-BF26-E192C1654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B5933-2C45-46E7-B275-73EE367FFF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AD73D8-2BAF-4927-BD5F-6CD4602AC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08F6DC-E4C0-4939-B22D-EE7D77DCDE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E2C7C0-D99F-4C05-98F8-1D93A89092D5}"/>
              </a:ext>
            </a:extLst>
          </p:cNvPr>
          <p:cNvSpPr>
            <a:spLocks noGrp="1"/>
          </p:cNvSpPr>
          <p:nvPr>
            <p:ph type="dt" sz="half" idx="10"/>
          </p:nvPr>
        </p:nvSpPr>
        <p:spPr/>
        <p:txBody>
          <a:bodyPr/>
          <a:lstStyle/>
          <a:p>
            <a:fld id="{4400B3FA-C75A-4038-B9B9-0BAD64789E54}" type="datetime1">
              <a:rPr lang="en-US" smtClean="0"/>
              <a:t>12/11/2019</a:t>
            </a:fld>
            <a:endParaRPr lang="en-US"/>
          </a:p>
        </p:txBody>
      </p:sp>
      <p:sp>
        <p:nvSpPr>
          <p:cNvPr id="8" name="Footer Placeholder 7">
            <a:extLst>
              <a:ext uri="{FF2B5EF4-FFF2-40B4-BE49-F238E27FC236}">
                <a16:creationId xmlns:a16="http://schemas.microsoft.com/office/drawing/2014/main" id="{871EA681-B4D9-4C23-8262-12CFADB923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61670E-4F42-4CAA-8569-B4A15AC56AC4}"/>
              </a:ext>
            </a:extLst>
          </p:cNvPr>
          <p:cNvSpPr>
            <a:spLocks noGrp="1"/>
          </p:cNvSpPr>
          <p:nvPr>
            <p:ph type="sldNum" sz="quarter" idx="12"/>
          </p:nvPr>
        </p:nvSpPr>
        <p:spPr/>
        <p:txBody>
          <a:bodyPr/>
          <a:lstStyle/>
          <a:p>
            <a:fld id="{BB9BFAE2-9CAF-466A-99B6-927D12D18993}" type="slidenum">
              <a:rPr lang="en-US" smtClean="0"/>
              <a:t>‹#›</a:t>
            </a:fld>
            <a:endParaRPr lang="en-US"/>
          </a:p>
        </p:txBody>
      </p:sp>
    </p:spTree>
    <p:extLst>
      <p:ext uri="{BB962C8B-B14F-4D97-AF65-F5344CB8AC3E}">
        <p14:creationId xmlns:p14="http://schemas.microsoft.com/office/powerpoint/2010/main" val="264329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5C14-5C33-4B5F-A053-7D712AE9AB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7D5D02-1E79-4273-9019-F7CF727AEB10}"/>
              </a:ext>
            </a:extLst>
          </p:cNvPr>
          <p:cNvSpPr>
            <a:spLocks noGrp="1"/>
          </p:cNvSpPr>
          <p:nvPr>
            <p:ph type="dt" sz="half" idx="10"/>
          </p:nvPr>
        </p:nvSpPr>
        <p:spPr/>
        <p:txBody>
          <a:bodyPr/>
          <a:lstStyle/>
          <a:p>
            <a:fld id="{1934A3F0-85C0-4A79-A86C-7301EDB02EFF}" type="datetime1">
              <a:rPr lang="en-US" smtClean="0"/>
              <a:t>12/11/2019</a:t>
            </a:fld>
            <a:endParaRPr lang="en-US"/>
          </a:p>
        </p:txBody>
      </p:sp>
      <p:sp>
        <p:nvSpPr>
          <p:cNvPr id="4" name="Footer Placeholder 3">
            <a:extLst>
              <a:ext uri="{FF2B5EF4-FFF2-40B4-BE49-F238E27FC236}">
                <a16:creationId xmlns:a16="http://schemas.microsoft.com/office/drawing/2014/main" id="{5B193408-C355-40A0-B095-9141D0FF5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4D23C1-E449-42AC-9AE0-A052F6D09B37}"/>
              </a:ext>
            </a:extLst>
          </p:cNvPr>
          <p:cNvSpPr>
            <a:spLocks noGrp="1"/>
          </p:cNvSpPr>
          <p:nvPr>
            <p:ph type="sldNum" sz="quarter" idx="12"/>
          </p:nvPr>
        </p:nvSpPr>
        <p:spPr/>
        <p:txBody>
          <a:bodyPr/>
          <a:lstStyle/>
          <a:p>
            <a:fld id="{BB9BFAE2-9CAF-466A-99B6-927D12D18993}" type="slidenum">
              <a:rPr lang="en-US" smtClean="0"/>
              <a:t>‹#›</a:t>
            </a:fld>
            <a:endParaRPr lang="en-US"/>
          </a:p>
        </p:txBody>
      </p:sp>
    </p:spTree>
    <p:extLst>
      <p:ext uri="{BB962C8B-B14F-4D97-AF65-F5344CB8AC3E}">
        <p14:creationId xmlns:p14="http://schemas.microsoft.com/office/powerpoint/2010/main" val="357890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C0D111-793A-464A-AE03-3423302D9892}"/>
              </a:ext>
            </a:extLst>
          </p:cNvPr>
          <p:cNvSpPr>
            <a:spLocks noGrp="1"/>
          </p:cNvSpPr>
          <p:nvPr>
            <p:ph type="dt" sz="half" idx="10"/>
          </p:nvPr>
        </p:nvSpPr>
        <p:spPr/>
        <p:txBody>
          <a:bodyPr/>
          <a:lstStyle/>
          <a:p>
            <a:fld id="{3C558CFE-1240-438C-8CBB-339B16B144F6}" type="datetime1">
              <a:rPr lang="en-US" smtClean="0"/>
              <a:t>12/11/2019</a:t>
            </a:fld>
            <a:endParaRPr lang="en-US"/>
          </a:p>
        </p:txBody>
      </p:sp>
      <p:sp>
        <p:nvSpPr>
          <p:cNvPr id="3" name="Footer Placeholder 2">
            <a:extLst>
              <a:ext uri="{FF2B5EF4-FFF2-40B4-BE49-F238E27FC236}">
                <a16:creationId xmlns:a16="http://schemas.microsoft.com/office/drawing/2014/main" id="{44A23924-8619-4337-8282-292F622107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6EB105-0911-4F5A-BD8F-1F8C2F0FF8B3}"/>
              </a:ext>
            </a:extLst>
          </p:cNvPr>
          <p:cNvSpPr>
            <a:spLocks noGrp="1"/>
          </p:cNvSpPr>
          <p:nvPr>
            <p:ph type="sldNum" sz="quarter" idx="12"/>
          </p:nvPr>
        </p:nvSpPr>
        <p:spPr/>
        <p:txBody>
          <a:bodyPr/>
          <a:lstStyle/>
          <a:p>
            <a:fld id="{BB9BFAE2-9CAF-466A-99B6-927D12D18993}" type="slidenum">
              <a:rPr lang="en-US" smtClean="0"/>
              <a:t>‹#›</a:t>
            </a:fld>
            <a:endParaRPr lang="en-US"/>
          </a:p>
        </p:txBody>
      </p:sp>
    </p:spTree>
    <p:extLst>
      <p:ext uri="{BB962C8B-B14F-4D97-AF65-F5344CB8AC3E}">
        <p14:creationId xmlns:p14="http://schemas.microsoft.com/office/powerpoint/2010/main" val="277943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4322-FCE4-46E1-87F4-ADAED919D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46AD4D-38E6-4927-AEEB-AA233E7E44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D66500-AB30-4C8D-A3A1-328AE74B1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F7BE6-4ECC-43A8-9F0E-8886DD8DC192}"/>
              </a:ext>
            </a:extLst>
          </p:cNvPr>
          <p:cNvSpPr>
            <a:spLocks noGrp="1"/>
          </p:cNvSpPr>
          <p:nvPr>
            <p:ph type="dt" sz="half" idx="10"/>
          </p:nvPr>
        </p:nvSpPr>
        <p:spPr/>
        <p:txBody>
          <a:bodyPr/>
          <a:lstStyle/>
          <a:p>
            <a:fld id="{80CA18AA-A61D-4F4D-86AA-3C35B56A0243}" type="datetime1">
              <a:rPr lang="en-US" smtClean="0"/>
              <a:t>12/11/2019</a:t>
            </a:fld>
            <a:endParaRPr lang="en-US"/>
          </a:p>
        </p:txBody>
      </p:sp>
      <p:sp>
        <p:nvSpPr>
          <p:cNvPr id="6" name="Footer Placeholder 5">
            <a:extLst>
              <a:ext uri="{FF2B5EF4-FFF2-40B4-BE49-F238E27FC236}">
                <a16:creationId xmlns:a16="http://schemas.microsoft.com/office/drawing/2014/main" id="{6C363EF1-C64B-4EA7-8876-57ED6A0C6D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1AF67-A7C3-49D7-96FA-7FD5BFA2A779}"/>
              </a:ext>
            </a:extLst>
          </p:cNvPr>
          <p:cNvSpPr>
            <a:spLocks noGrp="1"/>
          </p:cNvSpPr>
          <p:nvPr>
            <p:ph type="sldNum" sz="quarter" idx="12"/>
          </p:nvPr>
        </p:nvSpPr>
        <p:spPr/>
        <p:txBody>
          <a:bodyPr/>
          <a:lstStyle/>
          <a:p>
            <a:fld id="{BB9BFAE2-9CAF-466A-99B6-927D12D18993}" type="slidenum">
              <a:rPr lang="en-US" smtClean="0"/>
              <a:t>‹#›</a:t>
            </a:fld>
            <a:endParaRPr lang="en-US"/>
          </a:p>
        </p:txBody>
      </p:sp>
    </p:spTree>
    <p:extLst>
      <p:ext uri="{BB962C8B-B14F-4D97-AF65-F5344CB8AC3E}">
        <p14:creationId xmlns:p14="http://schemas.microsoft.com/office/powerpoint/2010/main" val="88112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45CC-1B7C-44FC-B6FC-22E22BB72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C33DFA-5940-44E1-A0CB-0D13DD4E4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B555BB-5775-47EF-818E-E668A285B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E1707-B99D-499D-8709-4F74D967BE4F}"/>
              </a:ext>
            </a:extLst>
          </p:cNvPr>
          <p:cNvSpPr>
            <a:spLocks noGrp="1"/>
          </p:cNvSpPr>
          <p:nvPr>
            <p:ph type="dt" sz="half" idx="10"/>
          </p:nvPr>
        </p:nvSpPr>
        <p:spPr/>
        <p:txBody>
          <a:bodyPr/>
          <a:lstStyle/>
          <a:p>
            <a:fld id="{602D4EF6-A8EC-4FE9-AA91-86604D32940F}" type="datetime1">
              <a:rPr lang="en-US" smtClean="0"/>
              <a:t>12/11/2019</a:t>
            </a:fld>
            <a:endParaRPr lang="en-US"/>
          </a:p>
        </p:txBody>
      </p:sp>
      <p:sp>
        <p:nvSpPr>
          <p:cNvPr id="6" name="Footer Placeholder 5">
            <a:extLst>
              <a:ext uri="{FF2B5EF4-FFF2-40B4-BE49-F238E27FC236}">
                <a16:creationId xmlns:a16="http://schemas.microsoft.com/office/drawing/2014/main" id="{F2EFC51D-ED7D-4FC9-B4B2-564B86C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20320-E390-49C3-A91D-B9AD5E2AD9E7}"/>
              </a:ext>
            </a:extLst>
          </p:cNvPr>
          <p:cNvSpPr>
            <a:spLocks noGrp="1"/>
          </p:cNvSpPr>
          <p:nvPr>
            <p:ph type="sldNum" sz="quarter" idx="12"/>
          </p:nvPr>
        </p:nvSpPr>
        <p:spPr/>
        <p:txBody>
          <a:bodyPr/>
          <a:lstStyle/>
          <a:p>
            <a:fld id="{BB9BFAE2-9CAF-466A-99B6-927D12D18993}" type="slidenum">
              <a:rPr lang="en-US" smtClean="0"/>
              <a:t>‹#›</a:t>
            </a:fld>
            <a:endParaRPr lang="en-US"/>
          </a:p>
        </p:txBody>
      </p:sp>
    </p:spTree>
    <p:extLst>
      <p:ext uri="{BB962C8B-B14F-4D97-AF65-F5344CB8AC3E}">
        <p14:creationId xmlns:p14="http://schemas.microsoft.com/office/powerpoint/2010/main" val="269852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60D10-8237-44FC-872C-3C890CD76E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1B157-CCA3-455D-82B4-BF1F4F72F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6E6B5-CBCD-4A17-9562-31BD12A859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44656-5ED8-4FD5-B2BE-665F9926C702}" type="datetime1">
              <a:rPr lang="en-US" smtClean="0"/>
              <a:t>12/11/2019</a:t>
            </a:fld>
            <a:endParaRPr lang="en-US"/>
          </a:p>
        </p:txBody>
      </p:sp>
      <p:sp>
        <p:nvSpPr>
          <p:cNvPr id="5" name="Footer Placeholder 4">
            <a:extLst>
              <a:ext uri="{FF2B5EF4-FFF2-40B4-BE49-F238E27FC236}">
                <a16:creationId xmlns:a16="http://schemas.microsoft.com/office/drawing/2014/main" id="{ACC6B911-09A4-4F36-BD72-5F1C1EC8B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D44B54-B106-41BC-9B47-355A748CC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BFAE2-9CAF-466A-99B6-927D12D18993}" type="slidenum">
              <a:rPr lang="en-US" smtClean="0"/>
              <a:t>‹#›</a:t>
            </a:fld>
            <a:endParaRPr lang="en-US"/>
          </a:p>
        </p:txBody>
      </p:sp>
    </p:spTree>
    <p:extLst>
      <p:ext uri="{BB962C8B-B14F-4D97-AF65-F5344CB8AC3E}">
        <p14:creationId xmlns:p14="http://schemas.microsoft.com/office/powerpoint/2010/main" val="4115683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Relationship Id="rId3" Type="http://schemas.openxmlformats.org/officeDocument/2006/relationships/image" Target="../media/image8.jpg"/><Relationship Id="rId7" Type="http://schemas.openxmlformats.org/officeDocument/2006/relationships/hyperlink" Target="https://creativecommons.org/licenses/by-sa/3.0/" TargetMode="External"/><Relationship Id="rId2" Type="http://schemas.openxmlformats.org/officeDocument/2006/relationships/hyperlink" Target="https://www.fda.gov/medical-devices/classify-your-medical-device/product-medical-device" TargetMode="External"/><Relationship Id="rId1" Type="http://schemas.openxmlformats.org/officeDocument/2006/relationships/slideLayout" Target="../slideLayouts/slideLayout2.xml"/><Relationship Id="rId6" Type="http://schemas.openxmlformats.org/officeDocument/2006/relationships/hyperlink" Target="https://en.wikipedia.org/wiki/Pulse_oximetry" TargetMode="External"/><Relationship Id="rId11" Type="http://schemas.openxmlformats.org/officeDocument/2006/relationships/image" Target="../media/image11.jpeg"/><Relationship Id="rId5" Type="http://schemas.openxmlformats.org/officeDocument/2006/relationships/image" Target="../media/image9.jpg"/><Relationship Id="rId10" Type="http://schemas.openxmlformats.org/officeDocument/2006/relationships/hyperlink" Target="https://creativecommons.org/licenses/by-nc-nd/3.0/" TargetMode="External"/><Relationship Id="rId4" Type="http://schemas.openxmlformats.org/officeDocument/2006/relationships/hyperlink" Target="https://en.wikipedia.org/wiki/Medical_instrument" TargetMode="External"/><Relationship Id="rId9" Type="http://schemas.openxmlformats.org/officeDocument/2006/relationships/hyperlink" Target="http://www.finsmes.com/2016/08/cvrx-secures-113m-in-financing.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yellowcloud/4525382020"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hyperlink" Target="https://www.flickr.com/photos/126850594@N06/14714708258" TargetMode="Externa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et_theory"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hecollaboratory.wikidot.com/philosophy-of-thought-and-logic-2013-2014"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toes.wordpress.com/2012/01/"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ajc1/4663140532/"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www.merriam-webster.com/dictionary/profiling" TargetMode="External"/><Relationship Id="rId1" Type="http://schemas.openxmlformats.org/officeDocument/2006/relationships/slideLayout" Target="../slideLayouts/slideLayout2.xml"/><Relationship Id="rId4" Type="http://schemas.openxmlformats.org/officeDocument/2006/relationships/hyperlink" Target="http://imaginario-nopensar.blogspot.com/2011/08/metodo-cientifico-para-ninos-y-5.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ducknetweb.blogspot.com/2010/05/infusion-pump-recall-for-baxter-will.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almsleys-uk.com/disclaimer.ht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Metric_system"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eobrava.wordpress.com/2018/03/22/it-integrated-systems-revenue-will-reach-12-3-billion/"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kuschek@am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slkidsgames.com/2013/05/esl-who-am-i.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itrix-reloaded.com/2017/01/05/internet-of-things-iot-introducti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itrix-reloaded.com/2017/01/05/internet-of-things-iot-introducti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onemon.org/" TargetMode="External"/><Relationship Id="rId2" Type="http://schemas.openxmlformats.org/officeDocument/2006/relationships/hyperlink" Target="http://www.itrc.or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2.deloitte.com/content/dam/Deloitte/global/Documents/Life-Sciences-Health-Care/gx-lshc-medtech-iomt-brochur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da.gov/medical-devices/digital-health/cybersecur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C3535F-4127-4D84-99C9-06E221B54B73}"/>
              </a:ext>
            </a:extLst>
          </p:cNvPr>
          <p:cNvSpPr txBox="1">
            <a:spLocks/>
          </p:cNvSpPr>
          <p:nvPr/>
        </p:nvSpPr>
        <p:spPr>
          <a:xfrm>
            <a:off x="1676400" y="127476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51416"/>
                </a:solidFill>
                <a:latin typeface="maven pro"/>
              </a:rPr>
              <a:t>IoT: The Sleeping Giant – Medical Devices</a:t>
            </a:r>
            <a:endParaRPr lang="en-US" dirty="0"/>
          </a:p>
        </p:txBody>
      </p:sp>
      <p:sp>
        <p:nvSpPr>
          <p:cNvPr id="5" name="Subtitle 2">
            <a:extLst>
              <a:ext uri="{FF2B5EF4-FFF2-40B4-BE49-F238E27FC236}">
                <a16:creationId xmlns:a16="http://schemas.microsoft.com/office/drawing/2014/main" id="{C45C3A08-7DF1-48C3-8043-806CFD2FAF92}"/>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Kristopher </a:t>
            </a:r>
            <a:r>
              <a:rPr lang="en-US" dirty="0" err="1"/>
              <a:t>Kusche</a:t>
            </a:r>
            <a:r>
              <a:rPr lang="en-US" dirty="0"/>
              <a:t>, M.Eng., CISSP, CPHIMS, FHIMSS, HCISPP</a:t>
            </a:r>
          </a:p>
          <a:p>
            <a:pPr marL="0" indent="0">
              <a:buFont typeface="Arial" panose="020B0604020202020204" pitchFamily="34" charset="0"/>
              <a:buNone/>
            </a:pPr>
            <a:r>
              <a:rPr lang="en-US" dirty="0"/>
              <a:t>Vice President and CISO, Albany Medical Center</a:t>
            </a:r>
          </a:p>
        </p:txBody>
      </p:sp>
    </p:spTree>
    <p:extLst>
      <p:ext uri="{BB962C8B-B14F-4D97-AF65-F5344CB8AC3E}">
        <p14:creationId xmlns:p14="http://schemas.microsoft.com/office/powerpoint/2010/main" val="122683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1A1BB-432A-4845-99B6-FF92F8A81026}"/>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What is a Medical Device</a:t>
            </a:r>
          </a:p>
        </p:txBody>
      </p:sp>
      <p:sp>
        <p:nvSpPr>
          <p:cNvPr id="3" name="TextBox 2">
            <a:extLst>
              <a:ext uri="{FF2B5EF4-FFF2-40B4-BE49-F238E27FC236}">
                <a16:creationId xmlns:a16="http://schemas.microsoft.com/office/drawing/2014/main" id="{4C69A428-206F-4CC7-A12F-03FA45D30189}"/>
              </a:ext>
            </a:extLst>
          </p:cNvPr>
          <p:cNvSpPr txBox="1"/>
          <p:nvPr/>
        </p:nvSpPr>
        <p:spPr>
          <a:xfrm>
            <a:off x="1062446" y="1365274"/>
            <a:ext cx="6688183" cy="3108543"/>
          </a:xfrm>
          <a:prstGeom prst="rect">
            <a:avLst/>
          </a:prstGeom>
          <a:noFill/>
        </p:spPr>
        <p:txBody>
          <a:bodyPr wrap="square" rtlCol="0">
            <a:spAutoFit/>
          </a:bodyPr>
          <a:lstStyle/>
          <a:p>
            <a:r>
              <a:rPr lang="en-US" sz="2800" dirty="0"/>
              <a:t>The FDA defines a medical device as an instrument or apparatus that is:</a:t>
            </a:r>
          </a:p>
          <a:p>
            <a:endParaRPr lang="en-US" sz="2800" dirty="0"/>
          </a:p>
          <a:p>
            <a:r>
              <a:rPr lang="en-US" sz="2800" dirty="0"/>
              <a:t>“intended for use in the diagnosis of disease or other conditions, or in the cure, mitigation, treatment, or prevention of disease…”</a:t>
            </a:r>
          </a:p>
        </p:txBody>
      </p:sp>
      <p:sp>
        <p:nvSpPr>
          <p:cNvPr id="4" name="Rectangle 3">
            <a:extLst>
              <a:ext uri="{FF2B5EF4-FFF2-40B4-BE49-F238E27FC236}">
                <a16:creationId xmlns:a16="http://schemas.microsoft.com/office/drawing/2014/main" id="{EAD9D60F-1AA0-4CAA-A072-A6C6C9EAC962}"/>
              </a:ext>
            </a:extLst>
          </p:cNvPr>
          <p:cNvSpPr/>
          <p:nvPr/>
        </p:nvSpPr>
        <p:spPr>
          <a:xfrm>
            <a:off x="618309" y="5555250"/>
            <a:ext cx="8717280" cy="400110"/>
          </a:xfrm>
          <a:prstGeom prst="rect">
            <a:avLst/>
          </a:prstGeom>
        </p:spPr>
        <p:txBody>
          <a:bodyPr wrap="square">
            <a:spAutoFit/>
          </a:bodyPr>
          <a:lstStyle/>
          <a:p>
            <a:pPr>
              <a:buNone/>
            </a:pPr>
            <a:r>
              <a:rPr lang="en-US" sz="1000" dirty="0"/>
              <a:t>Source: </a:t>
            </a:r>
          </a:p>
          <a:p>
            <a:pPr marL="228600" indent="-228600">
              <a:buFontTx/>
              <a:buAutoNum type="arabicParenR"/>
            </a:pPr>
            <a:r>
              <a:rPr lang="en-US" sz="1000" i="1" dirty="0"/>
              <a:t>Is The Product A Medical Device?, </a:t>
            </a:r>
            <a:r>
              <a:rPr lang="en-US" sz="1000" dirty="0"/>
              <a:t>Food and Drug Administration, </a:t>
            </a:r>
            <a:r>
              <a:rPr lang="en-US" sz="1000" dirty="0">
                <a:hlinkClick r:id="rId2"/>
              </a:rPr>
              <a:t>https://www.fda.gov/medical-devices/classify-your-medical-device/product-medical-device</a:t>
            </a:r>
            <a:endParaRPr lang="en-US" sz="1000" dirty="0"/>
          </a:p>
        </p:txBody>
      </p:sp>
      <p:pic>
        <p:nvPicPr>
          <p:cNvPr id="5" name="Picture 4">
            <a:extLst>
              <a:ext uri="{FF2B5EF4-FFF2-40B4-BE49-F238E27FC236}">
                <a16:creationId xmlns:a16="http://schemas.microsoft.com/office/drawing/2014/main" id="{59644DDA-5DC1-457B-9B84-E382740D7C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87486" y="1126492"/>
            <a:ext cx="1378731" cy="1472735"/>
          </a:xfrm>
          <a:prstGeom prst="rect">
            <a:avLst/>
          </a:prstGeom>
        </p:spPr>
      </p:pic>
      <p:pic>
        <p:nvPicPr>
          <p:cNvPr id="6" name="Picture 5" descr="A close up of a device&#10;&#10;Description automatically generated">
            <a:extLst>
              <a:ext uri="{FF2B5EF4-FFF2-40B4-BE49-F238E27FC236}">
                <a16:creationId xmlns:a16="http://schemas.microsoft.com/office/drawing/2014/main" id="{64517C1E-F28C-4E06-84AE-F5C9160E3EF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02904" y="2763427"/>
            <a:ext cx="2505893" cy="1342741"/>
          </a:xfrm>
          <a:prstGeom prst="rect">
            <a:avLst/>
          </a:prstGeom>
        </p:spPr>
      </p:pic>
      <p:sp>
        <p:nvSpPr>
          <p:cNvPr id="7" name="TextBox 6">
            <a:extLst>
              <a:ext uri="{FF2B5EF4-FFF2-40B4-BE49-F238E27FC236}">
                <a16:creationId xmlns:a16="http://schemas.microsoft.com/office/drawing/2014/main" id="{80E524E0-4AFA-440A-9287-3241172EA37C}"/>
              </a:ext>
            </a:extLst>
          </p:cNvPr>
          <p:cNvSpPr txBox="1"/>
          <p:nvPr/>
        </p:nvSpPr>
        <p:spPr>
          <a:xfrm>
            <a:off x="4136572" y="5896710"/>
            <a:ext cx="4766332" cy="230832"/>
          </a:xfrm>
          <a:prstGeom prst="rect">
            <a:avLst/>
          </a:prstGeom>
          <a:noFill/>
        </p:spPr>
        <p:txBody>
          <a:bodyPr wrap="square" rtlCol="0">
            <a:spAutoFit/>
          </a:bodyPr>
          <a:lstStyle/>
          <a:p>
            <a:r>
              <a:rPr lang="en-US" sz="900" dirty="0">
                <a:hlinkClick r:id="rId6" tooltip="https://en.wikipedia.org/wiki/Pulse_oximetry"/>
              </a:rPr>
              <a:t>This Photo</a:t>
            </a:r>
            <a:r>
              <a:rPr lang="en-US" sz="900" dirty="0"/>
              <a:t> by Unknown Author is licensed under </a:t>
            </a:r>
            <a:r>
              <a:rPr lang="en-US" sz="900" dirty="0">
                <a:hlinkClick r:id="rId7" tooltip="https://creativecommons.org/licenses/by-sa/3.0/"/>
              </a:rPr>
              <a:t>CC BY-SA</a:t>
            </a:r>
            <a:endParaRPr lang="en-US" sz="900" dirty="0"/>
          </a:p>
        </p:txBody>
      </p:sp>
      <p:pic>
        <p:nvPicPr>
          <p:cNvPr id="8" name="Picture 7" descr="A picture containing bottle&#10;&#10;Description automatically generated">
            <a:extLst>
              <a:ext uri="{FF2B5EF4-FFF2-40B4-BE49-F238E27FC236}">
                <a16:creationId xmlns:a16="http://schemas.microsoft.com/office/drawing/2014/main" id="{3B57ED7B-921B-4346-B4E1-8FF6196B93B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905405" y="1514543"/>
            <a:ext cx="1731989" cy="1237290"/>
          </a:xfrm>
          <a:prstGeom prst="rect">
            <a:avLst/>
          </a:prstGeom>
        </p:spPr>
      </p:pic>
      <p:sp>
        <p:nvSpPr>
          <p:cNvPr id="9" name="TextBox 8">
            <a:extLst>
              <a:ext uri="{FF2B5EF4-FFF2-40B4-BE49-F238E27FC236}">
                <a16:creationId xmlns:a16="http://schemas.microsoft.com/office/drawing/2014/main" id="{73B38C9A-03C8-4374-AF57-0AF407DAD084}"/>
              </a:ext>
            </a:extLst>
          </p:cNvPr>
          <p:cNvSpPr txBox="1"/>
          <p:nvPr/>
        </p:nvSpPr>
        <p:spPr>
          <a:xfrm>
            <a:off x="5582572" y="6209270"/>
            <a:ext cx="3753017" cy="230832"/>
          </a:xfrm>
          <a:prstGeom prst="rect">
            <a:avLst/>
          </a:prstGeom>
          <a:noFill/>
        </p:spPr>
        <p:txBody>
          <a:bodyPr wrap="square" rtlCol="0">
            <a:spAutoFit/>
          </a:bodyPr>
          <a:lstStyle/>
          <a:p>
            <a:r>
              <a:rPr lang="en-US" sz="900" dirty="0">
                <a:hlinkClick r:id="rId9" tooltip="http://www.finsmes.com/2016/08/cvrx-secures-113m-in-financing.html"/>
              </a:rPr>
              <a:t>This Photo</a:t>
            </a:r>
            <a:r>
              <a:rPr lang="en-US" sz="900" dirty="0"/>
              <a:t> by Unknown Author is licensed under </a:t>
            </a:r>
            <a:r>
              <a:rPr lang="en-US" sz="900" dirty="0">
                <a:hlinkClick r:id="rId10" tooltip="https://creativecommons.org/licenses/by-nc-nd/3.0/"/>
              </a:rPr>
              <a:t>CC BY-NC-ND</a:t>
            </a:r>
            <a:endParaRPr lang="en-US" sz="900" dirty="0"/>
          </a:p>
        </p:txBody>
      </p:sp>
      <p:pic>
        <p:nvPicPr>
          <p:cNvPr id="10" name="Picture 1">
            <a:extLst>
              <a:ext uri="{FF2B5EF4-FFF2-40B4-BE49-F238E27FC236}">
                <a16:creationId xmlns:a16="http://schemas.microsoft.com/office/drawing/2014/main" id="{D88C9980-4F6F-41AF-A86B-9F4E640C3AE3}"/>
              </a:ext>
            </a:extLst>
          </p:cNvPr>
          <p:cNvPicPr>
            <a:picLocks noChangeAspect="1" noChangeArrowheads="1"/>
          </p:cNvPicPr>
          <p:nvPr/>
        </p:nvPicPr>
        <p:blipFill>
          <a:blip r:embed="rId11"/>
          <a:srcRect/>
          <a:stretch>
            <a:fillRect/>
          </a:stretch>
        </p:blipFill>
        <p:spPr bwMode="auto">
          <a:xfrm>
            <a:off x="7903000" y="4208409"/>
            <a:ext cx="1747701" cy="1364059"/>
          </a:xfrm>
          <a:prstGeom prst="rect">
            <a:avLst/>
          </a:prstGeom>
          <a:noFill/>
        </p:spPr>
      </p:pic>
      <p:sp>
        <p:nvSpPr>
          <p:cNvPr id="11" name="Slide Number Placeholder 10">
            <a:extLst>
              <a:ext uri="{FF2B5EF4-FFF2-40B4-BE49-F238E27FC236}">
                <a16:creationId xmlns:a16="http://schemas.microsoft.com/office/drawing/2014/main" id="{CAB307ED-94AF-4F6F-82CD-22A362ADCB36}"/>
              </a:ext>
            </a:extLst>
          </p:cNvPr>
          <p:cNvSpPr>
            <a:spLocks noGrp="1"/>
          </p:cNvSpPr>
          <p:nvPr>
            <p:ph type="sldNum" sz="quarter" idx="12"/>
          </p:nvPr>
        </p:nvSpPr>
        <p:spPr/>
        <p:txBody>
          <a:bodyPr/>
          <a:lstStyle/>
          <a:p>
            <a:fld id="{BB9BFAE2-9CAF-466A-99B6-927D12D18993}" type="slidenum">
              <a:rPr lang="en-US" smtClean="0"/>
              <a:t>10</a:t>
            </a:fld>
            <a:endParaRPr lang="en-US"/>
          </a:p>
        </p:txBody>
      </p:sp>
    </p:spTree>
    <p:extLst>
      <p:ext uri="{BB962C8B-B14F-4D97-AF65-F5344CB8AC3E}">
        <p14:creationId xmlns:p14="http://schemas.microsoft.com/office/powerpoint/2010/main" val="62962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4878DF-E387-4258-B943-34585593B742}"/>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What makes a medical device different?</a:t>
            </a:r>
          </a:p>
        </p:txBody>
      </p:sp>
      <p:sp>
        <p:nvSpPr>
          <p:cNvPr id="7" name="TextBox 6">
            <a:extLst>
              <a:ext uri="{FF2B5EF4-FFF2-40B4-BE49-F238E27FC236}">
                <a16:creationId xmlns:a16="http://schemas.microsoft.com/office/drawing/2014/main" id="{4BA0B3E8-B5D3-4E6B-AE19-DF81F286A561}"/>
              </a:ext>
            </a:extLst>
          </p:cNvPr>
          <p:cNvSpPr txBox="1"/>
          <p:nvPr/>
        </p:nvSpPr>
        <p:spPr>
          <a:xfrm>
            <a:off x="966652" y="1296639"/>
            <a:ext cx="7995829" cy="4832092"/>
          </a:xfrm>
          <a:prstGeom prst="rect">
            <a:avLst/>
          </a:prstGeom>
          <a:noFill/>
        </p:spPr>
        <p:txBody>
          <a:bodyPr wrap="square" rtlCol="0">
            <a:spAutoFit/>
          </a:bodyPr>
          <a:lstStyle/>
          <a:p>
            <a:pPr>
              <a:defRPr/>
            </a:pPr>
            <a:r>
              <a:rPr lang="en-US" sz="2800" b="1" dirty="0"/>
              <a:t>Technical Differences</a:t>
            </a:r>
          </a:p>
          <a:p>
            <a:pPr marL="457200" indent="-457200">
              <a:buFontTx/>
              <a:buChar char="-"/>
              <a:defRPr/>
            </a:pPr>
            <a:r>
              <a:rPr lang="en-US" sz="2800" dirty="0"/>
              <a:t>Embedded software on EEPROMs vs. volatile memory (i.e., can’t be updated via normal patching mechanisms)</a:t>
            </a:r>
          </a:p>
          <a:p>
            <a:pPr marL="457200" indent="-457200">
              <a:buFontTx/>
              <a:buChar char="-"/>
              <a:defRPr/>
            </a:pPr>
            <a:r>
              <a:rPr lang="en-US" sz="2800" dirty="0"/>
              <a:t>Non-standard operating systems (e.g., vxWorks)</a:t>
            </a:r>
          </a:p>
          <a:p>
            <a:pPr marL="457200" indent="-457200">
              <a:buFontTx/>
              <a:buChar char="-"/>
              <a:defRPr/>
            </a:pPr>
            <a:r>
              <a:rPr lang="en-US" sz="2800" dirty="0"/>
              <a:t>Medical devices talk different languages (DICOM, HL7, Metagram, POCT) from IT devices</a:t>
            </a:r>
          </a:p>
          <a:p>
            <a:pPr marL="914400" lvl="1" indent="-457200">
              <a:buFontTx/>
              <a:buChar char="-"/>
              <a:defRPr/>
            </a:pPr>
            <a:r>
              <a:rPr lang="en-US" sz="2800" dirty="0"/>
              <a:t>Normal toolsets can’t adequately “see” medical devices or protocols which mean that medical devices are difficult to visualize, manage and secure</a:t>
            </a:r>
            <a:endParaRPr lang="en-US" sz="2800" dirty="0">
              <a:latin typeface="Arial" pitchFamily="34" charset="0"/>
              <a:cs typeface="Arial" pitchFamily="34" charset="0"/>
            </a:endParaRPr>
          </a:p>
        </p:txBody>
      </p:sp>
      <p:pic>
        <p:nvPicPr>
          <p:cNvPr id="8" name="Picture 7">
            <a:extLst>
              <a:ext uri="{FF2B5EF4-FFF2-40B4-BE49-F238E27FC236}">
                <a16:creationId xmlns:a16="http://schemas.microsoft.com/office/drawing/2014/main" id="{4C7EE62F-558B-4650-9736-2E274CA821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88190" y="1296639"/>
            <a:ext cx="1907290" cy="1291877"/>
          </a:xfrm>
          <a:prstGeom prst="rect">
            <a:avLst/>
          </a:prstGeom>
        </p:spPr>
      </p:pic>
      <p:pic>
        <p:nvPicPr>
          <p:cNvPr id="9" name="Picture 8">
            <a:extLst>
              <a:ext uri="{FF2B5EF4-FFF2-40B4-BE49-F238E27FC236}">
                <a16:creationId xmlns:a16="http://schemas.microsoft.com/office/drawing/2014/main" id="{2E0B413C-58D3-4600-B89C-A6B3EF73DF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115254" y="3223168"/>
            <a:ext cx="1876425" cy="1545515"/>
          </a:xfrm>
          <a:prstGeom prst="rect">
            <a:avLst/>
          </a:prstGeom>
        </p:spPr>
      </p:pic>
      <p:sp>
        <p:nvSpPr>
          <p:cNvPr id="10" name="TextBox 9">
            <a:extLst>
              <a:ext uri="{FF2B5EF4-FFF2-40B4-BE49-F238E27FC236}">
                <a16:creationId xmlns:a16="http://schemas.microsoft.com/office/drawing/2014/main" id="{E7B280BC-5932-4221-9CE1-E1151953E43E}"/>
              </a:ext>
            </a:extLst>
          </p:cNvPr>
          <p:cNvSpPr txBox="1"/>
          <p:nvPr/>
        </p:nvSpPr>
        <p:spPr>
          <a:xfrm>
            <a:off x="9768463" y="3035267"/>
            <a:ext cx="627017" cy="523220"/>
          </a:xfrm>
          <a:prstGeom prst="rect">
            <a:avLst/>
          </a:prstGeom>
          <a:noFill/>
        </p:spPr>
        <p:txBody>
          <a:bodyPr wrap="square" rtlCol="0">
            <a:spAutoFit/>
          </a:bodyPr>
          <a:lstStyle/>
          <a:p>
            <a:r>
              <a:rPr lang="en-US" sz="2800" dirty="0"/>
              <a:t>vs.</a:t>
            </a:r>
          </a:p>
        </p:txBody>
      </p:sp>
      <p:sp>
        <p:nvSpPr>
          <p:cNvPr id="2" name="Slide Number Placeholder 1">
            <a:extLst>
              <a:ext uri="{FF2B5EF4-FFF2-40B4-BE49-F238E27FC236}">
                <a16:creationId xmlns:a16="http://schemas.microsoft.com/office/drawing/2014/main" id="{8BF0B3B1-330E-4FBB-B9C2-D910816904FE}"/>
              </a:ext>
            </a:extLst>
          </p:cNvPr>
          <p:cNvSpPr>
            <a:spLocks noGrp="1"/>
          </p:cNvSpPr>
          <p:nvPr>
            <p:ph type="sldNum" sz="quarter" idx="12"/>
          </p:nvPr>
        </p:nvSpPr>
        <p:spPr/>
        <p:txBody>
          <a:bodyPr/>
          <a:lstStyle/>
          <a:p>
            <a:fld id="{BB9BFAE2-9CAF-466A-99B6-927D12D18993}" type="slidenum">
              <a:rPr lang="en-US" smtClean="0"/>
              <a:t>11</a:t>
            </a:fld>
            <a:endParaRPr lang="en-US"/>
          </a:p>
        </p:txBody>
      </p:sp>
    </p:spTree>
    <p:extLst>
      <p:ext uri="{BB962C8B-B14F-4D97-AF65-F5344CB8AC3E}">
        <p14:creationId xmlns:p14="http://schemas.microsoft.com/office/powerpoint/2010/main" val="374524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D2A71-0CF9-4FB4-883A-E7E01EBA36E2}"/>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What makes a medical device different?</a:t>
            </a:r>
          </a:p>
        </p:txBody>
      </p:sp>
      <p:sp>
        <p:nvSpPr>
          <p:cNvPr id="3" name="TextBox 2">
            <a:extLst>
              <a:ext uri="{FF2B5EF4-FFF2-40B4-BE49-F238E27FC236}">
                <a16:creationId xmlns:a16="http://schemas.microsoft.com/office/drawing/2014/main" id="{B2CB10EC-1C05-44CA-B1A1-B25C8636F46E}"/>
              </a:ext>
            </a:extLst>
          </p:cNvPr>
          <p:cNvSpPr txBox="1"/>
          <p:nvPr/>
        </p:nvSpPr>
        <p:spPr>
          <a:xfrm>
            <a:off x="1062446" y="1391858"/>
            <a:ext cx="9056914" cy="5539978"/>
          </a:xfrm>
          <a:prstGeom prst="rect">
            <a:avLst/>
          </a:prstGeom>
          <a:noFill/>
        </p:spPr>
        <p:txBody>
          <a:bodyPr wrap="square" rtlCol="0">
            <a:spAutoFit/>
          </a:bodyPr>
          <a:lstStyle/>
          <a:p>
            <a:pPr>
              <a:defRPr/>
            </a:pPr>
            <a:r>
              <a:rPr lang="en-US" sz="2800" b="1" dirty="0"/>
              <a:t>People and Process Differences</a:t>
            </a:r>
          </a:p>
          <a:p>
            <a:pPr marL="457200" indent="-457200">
              <a:buFontTx/>
              <a:buChar char="-"/>
              <a:defRPr/>
            </a:pPr>
            <a:r>
              <a:rPr lang="en-US" sz="2800" dirty="0"/>
              <a:t>CE and IT are not typically leadership-aligned</a:t>
            </a:r>
          </a:p>
          <a:p>
            <a:pPr marL="457200" indent="-457200">
              <a:buFontTx/>
              <a:buChar char="-"/>
              <a:defRPr/>
            </a:pPr>
            <a:r>
              <a:rPr lang="en-US" sz="2800" dirty="0"/>
              <a:t>CE and IT personnel have different skillsets</a:t>
            </a:r>
          </a:p>
          <a:p>
            <a:pPr marL="457200" indent="-457200">
              <a:buFontTx/>
              <a:buChar char="-"/>
              <a:defRPr/>
            </a:pPr>
            <a:r>
              <a:rPr lang="en-US" sz="2800" dirty="0"/>
              <a:t>Inventory intentions and uses are inherently different</a:t>
            </a:r>
          </a:p>
          <a:p>
            <a:pPr marL="914400" lvl="1" indent="-457200">
              <a:buFontTx/>
              <a:buChar char="-"/>
              <a:defRPr/>
            </a:pPr>
            <a:r>
              <a:rPr lang="en-US" sz="2800" dirty="0"/>
              <a:t>CE inventories are “cradle to grave” focused on device risk and safety (i.e., regulatory safety inspection completion, recalls, failure incident and modal analysis)</a:t>
            </a:r>
          </a:p>
          <a:p>
            <a:pPr marL="914400" lvl="1" indent="-457200">
              <a:buFontTx/>
              <a:buChar char="-"/>
              <a:defRPr/>
            </a:pPr>
            <a:r>
              <a:rPr lang="en-US" sz="2800" dirty="0"/>
              <a:t>IT inventories are asset tracking mechanisms used to better manage devices through characteristic detail (i.e., CPU, OS, software revision, patch levels)</a:t>
            </a:r>
          </a:p>
          <a:p>
            <a:pPr marL="285750" indent="-285750">
              <a:lnSpc>
                <a:spcPct val="100000"/>
              </a:lnSpc>
              <a:spcBef>
                <a:spcPts val="0"/>
              </a:spcBef>
              <a:buFont typeface="Arial" panose="020B0604020202020204" pitchFamily="34" charset="0"/>
              <a:buNone/>
            </a:pPr>
            <a:endParaRPr lang="en-US" sz="2800" dirty="0">
              <a:latin typeface="Arial" pitchFamily="34" charset="0"/>
              <a:cs typeface="Arial" pitchFamily="34" charset="0"/>
            </a:endParaRPr>
          </a:p>
          <a:p>
            <a:endParaRPr lang="en-US" dirty="0"/>
          </a:p>
        </p:txBody>
      </p:sp>
      <p:pic>
        <p:nvPicPr>
          <p:cNvPr id="4" name="Picture 3">
            <a:extLst>
              <a:ext uri="{FF2B5EF4-FFF2-40B4-BE49-F238E27FC236}">
                <a16:creationId xmlns:a16="http://schemas.microsoft.com/office/drawing/2014/main" id="{E4727C82-E2BE-48CF-AA07-A5555463C01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77914" y="1126492"/>
            <a:ext cx="2595777" cy="1853817"/>
          </a:xfrm>
          <a:prstGeom prst="rect">
            <a:avLst/>
          </a:prstGeom>
        </p:spPr>
      </p:pic>
      <p:sp>
        <p:nvSpPr>
          <p:cNvPr id="5" name="Slide Number Placeholder 4">
            <a:extLst>
              <a:ext uri="{FF2B5EF4-FFF2-40B4-BE49-F238E27FC236}">
                <a16:creationId xmlns:a16="http://schemas.microsoft.com/office/drawing/2014/main" id="{3CEC2AA5-FE63-4D4E-A4E7-B845F9C6A5DF}"/>
              </a:ext>
            </a:extLst>
          </p:cNvPr>
          <p:cNvSpPr>
            <a:spLocks noGrp="1"/>
          </p:cNvSpPr>
          <p:nvPr>
            <p:ph type="sldNum" sz="quarter" idx="12"/>
          </p:nvPr>
        </p:nvSpPr>
        <p:spPr/>
        <p:txBody>
          <a:bodyPr/>
          <a:lstStyle/>
          <a:p>
            <a:fld id="{BB9BFAE2-9CAF-466A-99B6-927D12D18993}" type="slidenum">
              <a:rPr lang="en-US" smtClean="0"/>
              <a:t>12</a:t>
            </a:fld>
            <a:endParaRPr lang="en-US"/>
          </a:p>
        </p:txBody>
      </p:sp>
    </p:spTree>
    <p:extLst>
      <p:ext uri="{BB962C8B-B14F-4D97-AF65-F5344CB8AC3E}">
        <p14:creationId xmlns:p14="http://schemas.microsoft.com/office/powerpoint/2010/main" val="146588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6C7039-3708-4B1A-846F-1737B5AA908E}"/>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What makes a medical device different?</a:t>
            </a:r>
          </a:p>
        </p:txBody>
      </p:sp>
      <p:sp>
        <p:nvSpPr>
          <p:cNvPr id="3" name="TextBox 2">
            <a:extLst>
              <a:ext uri="{FF2B5EF4-FFF2-40B4-BE49-F238E27FC236}">
                <a16:creationId xmlns:a16="http://schemas.microsoft.com/office/drawing/2014/main" id="{540C8D6D-8AF9-466C-91F5-250FE3945A62}"/>
              </a:ext>
            </a:extLst>
          </p:cNvPr>
          <p:cNvSpPr txBox="1"/>
          <p:nvPr/>
        </p:nvSpPr>
        <p:spPr>
          <a:xfrm>
            <a:off x="1062446" y="1260771"/>
            <a:ext cx="8691154" cy="5970865"/>
          </a:xfrm>
          <a:prstGeom prst="rect">
            <a:avLst/>
          </a:prstGeom>
          <a:noFill/>
        </p:spPr>
        <p:txBody>
          <a:bodyPr wrap="square" rtlCol="0">
            <a:spAutoFit/>
          </a:bodyPr>
          <a:lstStyle/>
          <a:p>
            <a:pPr>
              <a:defRPr/>
            </a:pPr>
            <a:r>
              <a:rPr lang="en-US" sz="2800" b="1" dirty="0"/>
              <a:t>Industry and Market Differences</a:t>
            </a:r>
          </a:p>
          <a:p>
            <a:pPr marL="457200" indent="-457200">
              <a:buFontTx/>
              <a:buChar char="-"/>
              <a:defRPr/>
            </a:pPr>
            <a:r>
              <a:rPr lang="en-US" sz="2800" dirty="0"/>
              <a:t>Medical devices are regulated by many agencies (e.g., FDA, CDRH, AABB, DoH, ACR, and others)</a:t>
            </a:r>
          </a:p>
          <a:p>
            <a:pPr marL="457200" indent="-457200">
              <a:buFontTx/>
              <a:buChar char="-"/>
              <a:defRPr/>
            </a:pPr>
            <a:r>
              <a:rPr lang="en-US" sz="2800" dirty="0"/>
              <a:t>Technology Refresh Cycle</a:t>
            </a:r>
          </a:p>
          <a:p>
            <a:pPr marL="914400" lvl="1" indent="-457200">
              <a:buFontTx/>
              <a:buChar char="-"/>
              <a:defRPr/>
            </a:pPr>
            <a:r>
              <a:rPr lang="en-US" sz="2800" dirty="0"/>
              <a:t>Medical device replacement average 7-10 years</a:t>
            </a:r>
          </a:p>
          <a:p>
            <a:pPr marL="914400" lvl="1" indent="-457200">
              <a:buFontTx/>
              <a:buChar char="-"/>
              <a:defRPr/>
            </a:pPr>
            <a:r>
              <a:rPr lang="en-US" sz="2800" dirty="0"/>
              <a:t>IT device replacement average 3-5 years</a:t>
            </a:r>
          </a:p>
          <a:p>
            <a:pPr marL="457200" indent="-457200">
              <a:buFontTx/>
              <a:buChar char="-"/>
              <a:defRPr/>
            </a:pPr>
            <a:r>
              <a:rPr lang="en-US" sz="2800" dirty="0"/>
              <a:t>Cost/Total Cost of Ownership</a:t>
            </a:r>
          </a:p>
          <a:p>
            <a:pPr marL="914400" lvl="1" indent="-457200">
              <a:buFontTx/>
              <a:buChar char="-"/>
              <a:defRPr/>
            </a:pPr>
            <a:r>
              <a:rPr lang="en-US" sz="2800" dirty="0"/>
              <a:t>Desktop=$350, laptop=$1,500</a:t>
            </a:r>
          </a:p>
          <a:p>
            <a:pPr marL="914400" lvl="1" indent="-457200">
              <a:buFontTx/>
              <a:buChar char="-"/>
              <a:defRPr/>
            </a:pPr>
            <a:r>
              <a:rPr lang="en-US" sz="2800" dirty="0"/>
              <a:t>IV pump=$6,000, Defibrillator=$15,000, Bedside Patient Monitor=$40,000, Anesthesia Machine=$75,000, Ultrasound=$250,000, MRI=$3M</a:t>
            </a:r>
          </a:p>
          <a:p>
            <a:pPr marL="457200" indent="-457200">
              <a:buFontTx/>
              <a:buChar char="-"/>
              <a:defRPr/>
            </a:pPr>
            <a:endParaRPr lang="en-US" sz="2800" dirty="0"/>
          </a:p>
          <a:p>
            <a:pPr marL="285750" indent="-285750">
              <a:lnSpc>
                <a:spcPct val="100000"/>
              </a:lnSpc>
              <a:spcBef>
                <a:spcPts val="0"/>
              </a:spcBef>
              <a:buFont typeface="Arial" panose="020B0604020202020204" pitchFamily="34" charset="0"/>
              <a:buNone/>
            </a:pPr>
            <a:endParaRPr lang="en-US" sz="2800" dirty="0">
              <a:latin typeface="Arial" pitchFamily="34" charset="0"/>
              <a:cs typeface="Arial" pitchFamily="34" charset="0"/>
            </a:endParaRPr>
          </a:p>
          <a:p>
            <a:endParaRPr lang="en-US" dirty="0"/>
          </a:p>
        </p:txBody>
      </p:sp>
      <p:pic>
        <p:nvPicPr>
          <p:cNvPr id="4" name="Picture 3">
            <a:extLst>
              <a:ext uri="{FF2B5EF4-FFF2-40B4-BE49-F238E27FC236}">
                <a16:creationId xmlns:a16="http://schemas.microsoft.com/office/drawing/2014/main" id="{20FB16CE-3BAD-4D2D-9E8E-C6F3C62CB931}"/>
              </a:ext>
            </a:extLst>
          </p:cNvPr>
          <p:cNvPicPr>
            <a:picLocks noChangeAspect="1" noChangeArrowheads="1"/>
          </p:cNvPicPr>
          <p:nvPr/>
        </p:nvPicPr>
        <p:blipFill>
          <a:blip r:embed="rId2"/>
          <a:srcRect/>
          <a:stretch>
            <a:fillRect/>
          </a:stretch>
        </p:blipFill>
        <p:spPr bwMode="auto">
          <a:xfrm>
            <a:off x="9624383" y="1055850"/>
            <a:ext cx="2383945" cy="2654001"/>
          </a:xfrm>
          <a:prstGeom prst="rect">
            <a:avLst/>
          </a:prstGeom>
          <a:noFill/>
        </p:spPr>
      </p:pic>
      <p:sp>
        <p:nvSpPr>
          <p:cNvPr id="5" name="Slide Number Placeholder 4">
            <a:extLst>
              <a:ext uri="{FF2B5EF4-FFF2-40B4-BE49-F238E27FC236}">
                <a16:creationId xmlns:a16="http://schemas.microsoft.com/office/drawing/2014/main" id="{5D961B8C-6E33-4538-8EC7-60597C528065}"/>
              </a:ext>
            </a:extLst>
          </p:cNvPr>
          <p:cNvSpPr>
            <a:spLocks noGrp="1"/>
          </p:cNvSpPr>
          <p:nvPr>
            <p:ph type="sldNum" sz="quarter" idx="12"/>
          </p:nvPr>
        </p:nvSpPr>
        <p:spPr/>
        <p:txBody>
          <a:bodyPr/>
          <a:lstStyle/>
          <a:p>
            <a:fld id="{BB9BFAE2-9CAF-466A-99B6-927D12D18993}" type="slidenum">
              <a:rPr lang="en-US" smtClean="0"/>
              <a:t>13</a:t>
            </a:fld>
            <a:endParaRPr lang="en-US"/>
          </a:p>
        </p:txBody>
      </p:sp>
    </p:spTree>
    <p:extLst>
      <p:ext uri="{BB962C8B-B14F-4D97-AF65-F5344CB8AC3E}">
        <p14:creationId xmlns:p14="http://schemas.microsoft.com/office/powerpoint/2010/main" val="4282368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EBD5FB-A232-4691-84E7-F29731680076}"/>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Problem Restated</a:t>
            </a:r>
          </a:p>
        </p:txBody>
      </p:sp>
      <p:sp>
        <p:nvSpPr>
          <p:cNvPr id="3" name="TextBox 2">
            <a:extLst>
              <a:ext uri="{FF2B5EF4-FFF2-40B4-BE49-F238E27FC236}">
                <a16:creationId xmlns:a16="http://schemas.microsoft.com/office/drawing/2014/main" id="{93145E66-768C-445A-A3DD-1D0361F77D42}"/>
              </a:ext>
            </a:extLst>
          </p:cNvPr>
          <p:cNvSpPr txBox="1"/>
          <p:nvPr/>
        </p:nvSpPr>
        <p:spPr>
          <a:xfrm>
            <a:off x="1062446" y="1204869"/>
            <a:ext cx="7445828" cy="4832092"/>
          </a:xfrm>
          <a:prstGeom prst="rect">
            <a:avLst/>
          </a:prstGeom>
          <a:noFill/>
        </p:spPr>
        <p:txBody>
          <a:bodyPr wrap="square" rtlCol="0">
            <a:spAutoFit/>
          </a:bodyPr>
          <a:lstStyle/>
          <a:p>
            <a:r>
              <a:rPr lang="en-US" sz="2800" dirty="0"/>
              <a:t>IT Executives need to find a way to provide a cybersecurity program for networked devices that:</a:t>
            </a:r>
          </a:p>
          <a:p>
            <a:pPr lvl="1"/>
            <a:r>
              <a:rPr lang="en-US" sz="2800" dirty="0"/>
              <a:t>1) don’t behave like normal IT devices</a:t>
            </a:r>
          </a:p>
          <a:p>
            <a:pPr lvl="1"/>
            <a:r>
              <a:rPr lang="en-US" sz="2800" dirty="0"/>
              <a:t>2) can’t be monitored like normal IT devices</a:t>
            </a:r>
          </a:p>
          <a:p>
            <a:pPr lvl="1"/>
            <a:r>
              <a:rPr lang="en-US" sz="2800" dirty="0"/>
              <a:t>3) can’t be protected like normal IT devices</a:t>
            </a:r>
          </a:p>
          <a:p>
            <a:pPr lvl="1"/>
            <a:r>
              <a:rPr lang="en-US" sz="2800" dirty="0"/>
              <a:t>4) are supported by professionals with mismatched skillsets</a:t>
            </a:r>
          </a:p>
          <a:p>
            <a:pPr lvl="1"/>
            <a:r>
              <a:rPr lang="en-US" sz="2800" dirty="0"/>
              <a:t>5) have regulatory restrictions</a:t>
            </a:r>
          </a:p>
          <a:p>
            <a:pPr lvl="1"/>
            <a:r>
              <a:rPr lang="en-US" sz="2800" dirty="0"/>
              <a:t>6) have an extremely high TCO causing lags in technology currency</a:t>
            </a:r>
          </a:p>
        </p:txBody>
      </p:sp>
      <p:pic>
        <p:nvPicPr>
          <p:cNvPr id="4" name="Picture 3" descr="A picture containing drawing&#10;&#10;Description automatically generated">
            <a:extLst>
              <a:ext uri="{FF2B5EF4-FFF2-40B4-BE49-F238E27FC236}">
                <a16:creationId xmlns:a16="http://schemas.microsoft.com/office/drawing/2014/main" id="{0A016807-9CD7-4D14-A601-3DD4A4C0CD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47314" y="1126492"/>
            <a:ext cx="3031464" cy="2017302"/>
          </a:xfrm>
          <a:prstGeom prst="rect">
            <a:avLst/>
          </a:prstGeom>
        </p:spPr>
      </p:pic>
      <p:sp>
        <p:nvSpPr>
          <p:cNvPr id="5" name="Slide Number Placeholder 4">
            <a:extLst>
              <a:ext uri="{FF2B5EF4-FFF2-40B4-BE49-F238E27FC236}">
                <a16:creationId xmlns:a16="http://schemas.microsoft.com/office/drawing/2014/main" id="{C9F89F07-CA0B-45DC-84B4-E53C7B6D4208}"/>
              </a:ext>
            </a:extLst>
          </p:cNvPr>
          <p:cNvSpPr>
            <a:spLocks noGrp="1"/>
          </p:cNvSpPr>
          <p:nvPr>
            <p:ph type="sldNum" sz="quarter" idx="12"/>
          </p:nvPr>
        </p:nvSpPr>
        <p:spPr/>
        <p:txBody>
          <a:bodyPr/>
          <a:lstStyle/>
          <a:p>
            <a:fld id="{BB9BFAE2-9CAF-466A-99B6-927D12D18993}" type="slidenum">
              <a:rPr lang="en-US" smtClean="0"/>
              <a:t>14</a:t>
            </a:fld>
            <a:endParaRPr lang="en-US"/>
          </a:p>
        </p:txBody>
      </p:sp>
    </p:spTree>
    <p:extLst>
      <p:ext uri="{BB962C8B-B14F-4D97-AF65-F5344CB8AC3E}">
        <p14:creationId xmlns:p14="http://schemas.microsoft.com/office/powerpoint/2010/main" val="4098049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9CEA2A-6160-442B-BEF6-30444D4A3BD5}"/>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What We Need…People &amp; Process</a:t>
            </a:r>
          </a:p>
        </p:txBody>
      </p:sp>
      <p:sp>
        <p:nvSpPr>
          <p:cNvPr id="3" name="TextBox 2">
            <a:extLst>
              <a:ext uri="{FF2B5EF4-FFF2-40B4-BE49-F238E27FC236}">
                <a16:creationId xmlns:a16="http://schemas.microsoft.com/office/drawing/2014/main" id="{47092756-2932-4C7B-ADFF-CEA09F006D5E}"/>
              </a:ext>
            </a:extLst>
          </p:cNvPr>
          <p:cNvSpPr txBox="1"/>
          <p:nvPr/>
        </p:nvSpPr>
        <p:spPr>
          <a:xfrm>
            <a:off x="618309" y="1284137"/>
            <a:ext cx="9117874" cy="4832092"/>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None/>
            </a:pPr>
            <a:r>
              <a:rPr lang="en-US" sz="2800" dirty="0">
                <a:latin typeface="Arial" pitchFamily="34" charset="0"/>
                <a:cs typeface="Arial" pitchFamily="34" charset="0"/>
              </a:rPr>
              <a:t>Technology leadership to reinvent medical device management</a:t>
            </a:r>
          </a:p>
          <a:p>
            <a:pPr marL="457200" indent="-457200">
              <a:lnSpc>
                <a:spcPct val="100000"/>
              </a:lnSpc>
              <a:spcBef>
                <a:spcPts val="0"/>
              </a:spcBef>
              <a:buFontTx/>
              <a:buChar char="-"/>
            </a:pPr>
            <a:r>
              <a:rPr lang="en-US" sz="2800" dirty="0">
                <a:latin typeface="Arial" pitchFamily="34" charset="0"/>
                <a:cs typeface="Arial" pitchFamily="34" charset="0"/>
              </a:rPr>
              <a:t>Operational transformation of CE/IT relationship</a:t>
            </a:r>
          </a:p>
          <a:p>
            <a:pPr marL="457200" indent="-457200">
              <a:lnSpc>
                <a:spcPct val="100000"/>
              </a:lnSpc>
              <a:spcBef>
                <a:spcPts val="0"/>
              </a:spcBef>
              <a:buFontTx/>
              <a:buChar char="-"/>
            </a:pPr>
            <a:r>
              <a:rPr lang="en-US" sz="2800" dirty="0">
                <a:latin typeface="Arial" pitchFamily="34" charset="0"/>
                <a:cs typeface="Arial" pitchFamily="34" charset="0"/>
              </a:rPr>
              <a:t>Application of IT security fundamentals to medical device management while maintaining CE rigor and safety focus</a:t>
            </a:r>
          </a:p>
          <a:p>
            <a:pPr marL="914400" lvl="1" indent="-457200">
              <a:buFontTx/>
              <a:buChar char="-"/>
            </a:pPr>
            <a:r>
              <a:rPr lang="en-US" sz="2800" dirty="0">
                <a:latin typeface="Arial" pitchFamily="34" charset="0"/>
                <a:cs typeface="Arial" pitchFamily="34" charset="0"/>
              </a:rPr>
              <a:t>Security-focused product selection and contracting</a:t>
            </a:r>
          </a:p>
          <a:p>
            <a:pPr marL="914400" lvl="1" indent="-457200">
              <a:buFontTx/>
              <a:buChar char="-"/>
            </a:pPr>
            <a:r>
              <a:rPr lang="en-US" sz="2800" dirty="0">
                <a:latin typeface="Arial" pitchFamily="34" charset="0"/>
                <a:cs typeface="Arial" pitchFamily="34" charset="0"/>
              </a:rPr>
              <a:t>Risk-assessed inventory inclusive of security related data (OS, firmware rev., model options)</a:t>
            </a:r>
          </a:p>
          <a:p>
            <a:pPr marL="457200" indent="-457200">
              <a:buFontTx/>
              <a:buChar char="-"/>
            </a:pPr>
            <a:r>
              <a:rPr lang="en-US" sz="2800" dirty="0">
                <a:latin typeface="Arial" pitchFamily="34" charset="0"/>
                <a:cs typeface="Arial" pitchFamily="34" charset="0"/>
              </a:rPr>
              <a:t>Cross-training of CE/IT staff for security harmonization</a:t>
            </a:r>
          </a:p>
        </p:txBody>
      </p:sp>
      <p:pic>
        <p:nvPicPr>
          <p:cNvPr id="4" name="Picture 3" descr="A picture containing red, toy, sitting, table&#10;&#10;Description automatically generated">
            <a:extLst>
              <a:ext uri="{FF2B5EF4-FFF2-40B4-BE49-F238E27FC236}">
                <a16:creationId xmlns:a16="http://schemas.microsoft.com/office/drawing/2014/main" id="{3092329F-60A5-4EFF-96D6-9498F5EDDB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69391" y="357051"/>
            <a:ext cx="2721718" cy="2107387"/>
          </a:xfrm>
          <a:prstGeom prst="rect">
            <a:avLst/>
          </a:prstGeom>
        </p:spPr>
      </p:pic>
      <p:sp>
        <p:nvSpPr>
          <p:cNvPr id="5" name="Slide Number Placeholder 4">
            <a:extLst>
              <a:ext uri="{FF2B5EF4-FFF2-40B4-BE49-F238E27FC236}">
                <a16:creationId xmlns:a16="http://schemas.microsoft.com/office/drawing/2014/main" id="{8D8256E2-97F0-4338-9144-EA6F70034D9F}"/>
              </a:ext>
            </a:extLst>
          </p:cNvPr>
          <p:cNvSpPr>
            <a:spLocks noGrp="1"/>
          </p:cNvSpPr>
          <p:nvPr>
            <p:ph type="sldNum" sz="quarter" idx="12"/>
          </p:nvPr>
        </p:nvSpPr>
        <p:spPr/>
        <p:txBody>
          <a:bodyPr/>
          <a:lstStyle/>
          <a:p>
            <a:fld id="{BB9BFAE2-9CAF-466A-99B6-927D12D18993}" type="slidenum">
              <a:rPr lang="en-US" smtClean="0"/>
              <a:t>15</a:t>
            </a:fld>
            <a:endParaRPr lang="en-US"/>
          </a:p>
        </p:txBody>
      </p:sp>
    </p:spTree>
    <p:extLst>
      <p:ext uri="{BB962C8B-B14F-4D97-AF65-F5344CB8AC3E}">
        <p14:creationId xmlns:p14="http://schemas.microsoft.com/office/powerpoint/2010/main" val="183734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2805FD-88BE-4E6C-80B9-AF6A7FD0883F}"/>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What We Need…Technology</a:t>
            </a:r>
          </a:p>
        </p:txBody>
      </p:sp>
      <p:sp>
        <p:nvSpPr>
          <p:cNvPr id="3" name="TextBox 2">
            <a:extLst>
              <a:ext uri="{FF2B5EF4-FFF2-40B4-BE49-F238E27FC236}">
                <a16:creationId xmlns:a16="http://schemas.microsoft.com/office/drawing/2014/main" id="{92DB7B13-3D26-49EA-8FD5-83AD4E64A734}"/>
              </a:ext>
            </a:extLst>
          </p:cNvPr>
          <p:cNvSpPr txBox="1"/>
          <p:nvPr/>
        </p:nvSpPr>
        <p:spPr>
          <a:xfrm>
            <a:off x="618309" y="1461068"/>
            <a:ext cx="8595360" cy="4401205"/>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None/>
            </a:pPr>
            <a:r>
              <a:rPr lang="en-US" sz="2800" dirty="0">
                <a:latin typeface="Arial" pitchFamily="34" charset="0"/>
                <a:cs typeface="Arial" pitchFamily="34" charset="0"/>
              </a:rPr>
              <a:t>New technology toolsets that “speak” medical device to prevent and detect breaches in the absence of the ability to apply typical IT preventive measures (i.e., anti-malware, encryption)</a:t>
            </a:r>
          </a:p>
          <a:p>
            <a:pPr marL="914400" lvl="1" indent="-457200">
              <a:buFontTx/>
              <a:buChar char="-"/>
            </a:pPr>
            <a:r>
              <a:rPr lang="en-US" sz="2800" dirty="0">
                <a:latin typeface="Arial" pitchFamily="34" charset="0"/>
                <a:cs typeface="Arial" pitchFamily="34" charset="0"/>
              </a:rPr>
              <a:t>Logical segmentation</a:t>
            </a:r>
          </a:p>
          <a:p>
            <a:pPr marL="914400" lvl="1" indent="-457200">
              <a:buFontTx/>
              <a:buChar char="-"/>
            </a:pPr>
            <a:r>
              <a:rPr lang="en-US" sz="2800" dirty="0">
                <a:latin typeface="Arial" pitchFamily="34" charset="0"/>
                <a:cs typeface="Arial" pitchFamily="34" charset="0"/>
              </a:rPr>
              <a:t>Real-time network visibility</a:t>
            </a:r>
          </a:p>
          <a:p>
            <a:pPr marL="914400" lvl="1" indent="-457200">
              <a:buFontTx/>
              <a:buChar char="-"/>
            </a:pPr>
            <a:r>
              <a:rPr lang="en-US" sz="2800" dirty="0">
                <a:latin typeface="Arial" pitchFamily="34" charset="0"/>
                <a:cs typeface="Arial" pitchFamily="34" charset="0"/>
              </a:rPr>
              <a:t>Device parameter discovery</a:t>
            </a:r>
          </a:p>
          <a:p>
            <a:pPr marL="914400" lvl="1" indent="-457200">
              <a:buFontTx/>
              <a:buChar char="-"/>
            </a:pPr>
            <a:r>
              <a:rPr lang="en-US" sz="2800" dirty="0">
                <a:latin typeface="Arial" pitchFamily="34" charset="0"/>
                <a:cs typeface="Arial" pitchFamily="34" charset="0"/>
              </a:rPr>
              <a:t>Vulnerability identification</a:t>
            </a:r>
          </a:p>
          <a:p>
            <a:pPr marL="914400" lvl="1" indent="-457200">
              <a:buFontTx/>
              <a:buChar char="-"/>
            </a:pPr>
            <a:r>
              <a:rPr lang="en-US" sz="2800" dirty="0">
                <a:latin typeface="Arial" pitchFamily="34" charset="0"/>
                <a:cs typeface="Arial" pitchFamily="34" charset="0"/>
              </a:rPr>
              <a:t>Behavior profiling and anomaly detection</a:t>
            </a:r>
          </a:p>
          <a:p>
            <a:pPr marL="914400" lvl="1" indent="-457200">
              <a:buFontTx/>
              <a:buChar char="-"/>
            </a:pPr>
            <a:r>
              <a:rPr lang="en-US" sz="2800" dirty="0">
                <a:latin typeface="Arial" pitchFamily="34" charset="0"/>
                <a:cs typeface="Arial" pitchFamily="34" charset="0"/>
              </a:rPr>
              <a:t>SIEM, Prevention and Alerting</a:t>
            </a:r>
          </a:p>
        </p:txBody>
      </p:sp>
      <p:pic>
        <p:nvPicPr>
          <p:cNvPr id="4" name="Picture 3" descr="A close up of a knife&#10;&#10;Description automatically generated">
            <a:extLst>
              <a:ext uri="{FF2B5EF4-FFF2-40B4-BE49-F238E27FC236}">
                <a16:creationId xmlns:a16="http://schemas.microsoft.com/office/drawing/2014/main" id="{27767C8A-FFD0-4590-A9D7-23096A13C9C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44396" y="1126492"/>
            <a:ext cx="2546713" cy="2546713"/>
          </a:xfrm>
          <a:prstGeom prst="rect">
            <a:avLst/>
          </a:prstGeom>
        </p:spPr>
      </p:pic>
      <p:sp>
        <p:nvSpPr>
          <p:cNvPr id="5" name="Slide Number Placeholder 4">
            <a:extLst>
              <a:ext uri="{FF2B5EF4-FFF2-40B4-BE49-F238E27FC236}">
                <a16:creationId xmlns:a16="http://schemas.microsoft.com/office/drawing/2014/main" id="{0A9B148D-3429-43D1-927F-99A7AD210F5A}"/>
              </a:ext>
            </a:extLst>
          </p:cNvPr>
          <p:cNvSpPr>
            <a:spLocks noGrp="1"/>
          </p:cNvSpPr>
          <p:nvPr>
            <p:ph type="sldNum" sz="quarter" idx="12"/>
          </p:nvPr>
        </p:nvSpPr>
        <p:spPr/>
        <p:txBody>
          <a:bodyPr/>
          <a:lstStyle/>
          <a:p>
            <a:fld id="{BB9BFAE2-9CAF-466A-99B6-927D12D18993}" type="slidenum">
              <a:rPr lang="en-US" smtClean="0"/>
              <a:t>16</a:t>
            </a:fld>
            <a:endParaRPr lang="en-US"/>
          </a:p>
        </p:txBody>
      </p:sp>
    </p:spTree>
    <p:extLst>
      <p:ext uri="{BB962C8B-B14F-4D97-AF65-F5344CB8AC3E}">
        <p14:creationId xmlns:p14="http://schemas.microsoft.com/office/powerpoint/2010/main" val="370299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C5217-4AC6-4670-AD4A-CC28103375E8}"/>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Profiling</a:t>
            </a:r>
          </a:p>
        </p:txBody>
      </p:sp>
      <p:sp>
        <p:nvSpPr>
          <p:cNvPr id="3" name="TextBox 2">
            <a:extLst>
              <a:ext uri="{FF2B5EF4-FFF2-40B4-BE49-F238E27FC236}">
                <a16:creationId xmlns:a16="http://schemas.microsoft.com/office/drawing/2014/main" id="{6C6FA142-6557-4B3E-9F4D-CF5ED453110F}"/>
              </a:ext>
            </a:extLst>
          </p:cNvPr>
          <p:cNvSpPr txBox="1"/>
          <p:nvPr/>
        </p:nvSpPr>
        <p:spPr>
          <a:xfrm>
            <a:off x="1079863" y="1126492"/>
            <a:ext cx="8665028" cy="4801314"/>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None/>
            </a:pPr>
            <a:r>
              <a:rPr lang="en-US" sz="2400" dirty="0">
                <a:latin typeface="Arial" pitchFamily="34" charset="0"/>
                <a:cs typeface="Arial" pitchFamily="34" charset="0"/>
              </a:rPr>
              <a:t>Defined as “the act or process of extrapolating information … based on known traits or tendencies”</a:t>
            </a:r>
          </a:p>
          <a:p>
            <a:pPr marL="285750" indent="-285750">
              <a:lnSpc>
                <a:spcPct val="100000"/>
              </a:lnSpc>
              <a:spcBef>
                <a:spcPts val="0"/>
              </a:spcBef>
              <a:buFont typeface="Arial" panose="020B0604020202020204" pitchFamily="34" charset="0"/>
              <a:buNone/>
            </a:pPr>
            <a:endParaRPr lang="en-US" sz="2400" dirty="0">
              <a:latin typeface="Arial" pitchFamily="34" charset="0"/>
              <a:cs typeface="Arial" pitchFamily="34" charset="0"/>
            </a:endParaRPr>
          </a:p>
          <a:p>
            <a:pPr marL="285750" indent="-285750">
              <a:lnSpc>
                <a:spcPct val="100000"/>
              </a:lnSpc>
              <a:spcBef>
                <a:spcPts val="0"/>
              </a:spcBef>
              <a:buFont typeface="Arial" panose="020B0604020202020204" pitchFamily="34" charset="0"/>
              <a:buNone/>
            </a:pPr>
            <a:r>
              <a:rPr lang="en-US" sz="2400" dirty="0">
                <a:latin typeface="Arial" pitchFamily="34" charset="0"/>
                <a:cs typeface="Arial" pitchFamily="34" charset="0"/>
              </a:rPr>
              <a:t>To profile a networked medical device we look at its normal behaviors:</a:t>
            </a:r>
          </a:p>
          <a:p>
            <a:pPr marL="457200" indent="-457200">
              <a:lnSpc>
                <a:spcPct val="100000"/>
              </a:lnSpc>
              <a:spcBef>
                <a:spcPts val="0"/>
              </a:spcBef>
              <a:buFontTx/>
              <a:buChar char="-"/>
            </a:pPr>
            <a:r>
              <a:rPr lang="en-US" sz="2400" dirty="0">
                <a:latin typeface="Arial" pitchFamily="34" charset="0"/>
                <a:cs typeface="Arial" pitchFamily="34" charset="0"/>
              </a:rPr>
              <a:t>network connection pairs</a:t>
            </a:r>
          </a:p>
          <a:p>
            <a:pPr marL="457200" indent="-457200">
              <a:lnSpc>
                <a:spcPct val="100000"/>
              </a:lnSpc>
              <a:spcBef>
                <a:spcPts val="0"/>
              </a:spcBef>
              <a:buFontTx/>
              <a:buChar char="-"/>
            </a:pPr>
            <a:r>
              <a:rPr lang="en-US" sz="2400" dirty="0">
                <a:latin typeface="Arial" pitchFamily="34" charset="0"/>
                <a:cs typeface="Arial" pitchFamily="34" charset="0"/>
              </a:rPr>
              <a:t>communication protocols used</a:t>
            </a:r>
          </a:p>
          <a:p>
            <a:pPr marL="457200" indent="-457200">
              <a:lnSpc>
                <a:spcPct val="100000"/>
              </a:lnSpc>
              <a:spcBef>
                <a:spcPts val="0"/>
              </a:spcBef>
              <a:buFontTx/>
              <a:buChar char="-"/>
            </a:pPr>
            <a:r>
              <a:rPr lang="en-US" sz="2400" dirty="0">
                <a:latin typeface="Arial" pitchFamily="34" charset="0"/>
                <a:cs typeface="Arial" pitchFamily="34" charset="0"/>
              </a:rPr>
              <a:t>resident applications</a:t>
            </a:r>
          </a:p>
          <a:p>
            <a:pPr marL="457200" indent="-457200">
              <a:lnSpc>
                <a:spcPct val="100000"/>
              </a:lnSpc>
              <a:spcBef>
                <a:spcPts val="0"/>
              </a:spcBef>
              <a:buFontTx/>
              <a:buChar char="-"/>
            </a:pPr>
            <a:r>
              <a:rPr lang="en-US" sz="2400" dirty="0">
                <a:latin typeface="Arial" pitchFamily="34" charset="0"/>
                <a:cs typeface="Arial" pitchFamily="34" charset="0"/>
              </a:rPr>
              <a:t>traffic volumes and network payloads</a:t>
            </a:r>
          </a:p>
          <a:p>
            <a:pPr>
              <a:lnSpc>
                <a:spcPct val="100000"/>
              </a:lnSpc>
              <a:spcBef>
                <a:spcPts val="0"/>
              </a:spcBef>
            </a:pPr>
            <a:endParaRPr lang="en-US" sz="2400" dirty="0">
              <a:latin typeface="Arial" pitchFamily="34" charset="0"/>
              <a:cs typeface="Arial" pitchFamily="34" charset="0"/>
            </a:endParaRPr>
          </a:p>
          <a:p>
            <a:pPr>
              <a:lnSpc>
                <a:spcPct val="100000"/>
              </a:lnSpc>
              <a:spcBef>
                <a:spcPts val="0"/>
              </a:spcBef>
            </a:pPr>
            <a:r>
              <a:rPr lang="en-US" sz="2400" dirty="0">
                <a:latin typeface="Arial" pitchFamily="34" charset="0"/>
                <a:cs typeface="Arial" pitchFamily="34" charset="0"/>
              </a:rPr>
              <a:t>Profiling can be used to identify anomalous behavior or increases in risk level which could indicate a compromise</a:t>
            </a:r>
          </a:p>
          <a:p>
            <a:endParaRPr lang="en-US" dirty="0"/>
          </a:p>
        </p:txBody>
      </p:sp>
      <p:sp>
        <p:nvSpPr>
          <p:cNvPr id="4" name="Rectangle 3">
            <a:extLst>
              <a:ext uri="{FF2B5EF4-FFF2-40B4-BE49-F238E27FC236}">
                <a16:creationId xmlns:a16="http://schemas.microsoft.com/office/drawing/2014/main" id="{4F2636B0-228D-4319-85A5-8BAE1DF08227}"/>
              </a:ext>
            </a:extLst>
          </p:cNvPr>
          <p:cNvSpPr/>
          <p:nvPr/>
        </p:nvSpPr>
        <p:spPr>
          <a:xfrm>
            <a:off x="618309" y="5727478"/>
            <a:ext cx="10067108" cy="400110"/>
          </a:xfrm>
          <a:prstGeom prst="rect">
            <a:avLst/>
          </a:prstGeom>
        </p:spPr>
        <p:txBody>
          <a:bodyPr wrap="square">
            <a:spAutoFit/>
          </a:bodyPr>
          <a:lstStyle/>
          <a:p>
            <a:pPr>
              <a:buNone/>
            </a:pPr>
            <a:r>
              <a:rPr lang="en-US" sz="1000" dirty="0"/>
              <a:t>Sources: </a:t>
            </a:r>
          </a:p>
          <a:p>
            <a:pPr marL="228600" indent="-228600">
              <a:buAutoNum type="arabicParenR"/>
            </a:pPr>
            <a:r>
              <a:rPr lang="en-US" sz="1000" i="1" dirty="0"/>
              <a:t>Definition of Profiling, </a:t>
            </a:r>
            <a:r>
              <a:rPr lang="en-US" sz="1000" dirty="0"/>
              <a:t>Meriam-Webster Dictionary, </a:t>
            </a:r>
            <a:r>
              <a:rPr lang="en-US" sz="1000" dirty="0">
                <a:hlinkClick r:id="rId2"/>
              </a:rPr>
              <a:t>https://www.merriam-webster.com/dictionary/profiling</a:t>
            </a:r>
            <a:endParaRPr lang="en-US" sz="1000" dirty="0"/>
          </a:p>
        </p:txBody>
      </p:sp>
      <p:pic>
        <p:nvPicPr>
          <p:cNvPr id="5" name="Picture 4">
            <a:extLst>
              <a:ext uri="{FF2B5EF4-FFF2-40B4-BE49-F238E27FC236}">
                <a16:creationId xmlns:a16="http://schemas.microsoft.com/office/drawing/2014/main" id="{B13C865D-4F14-4976-830A-5AB19D23F6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66587" y="2710056"/>
            <a:ext cx="2079716" cy="2211761"/>
          </a:xfrm>
          <a:prstGeom prst="rect">
            <a:avLst/>
          </a:prstGeom>
        </p:spPr>
      </p:pic>
      <p:sp>
        <p:nvSpPr>
          <p:cNvPr id="6" name="Slide Number Placeholder 5">
            <a:extLst>
              <a:ext uri="{FF2B5EF4-FFF2-40B4-BE49-F238E27FC236}">
                <a16:creationId xmlns:a16="http://schemas.microsoft.com/office/drawing/2014/main" id="{6FE12F89-D5E0-4099-ADA9-0C9C78D760AB}"/>
              </a:ext>
            </a:extLst>
          </p:cNvPr>
          <p:cNvSpPr>
            <a:spLocks noGrp="1"/>
          </p:cNvSpPr>
          <p:nvPr>
            <p:ph type="sldNum" sz="quarter" idx="12"/>
          </p:nvPr>
        </p:nvSpPr>
        <p:spPr/>
        <p:txBody>
          <a:bodyPr/>
          <a:lstStyle/>
          <a:p>
            <a:fld id="{BB9BFAE2-9CAF-466A-99B6-927D12D18993}" type="slidenum">
              <a:rPr lang="en-US" smtClean="0"/>
              <a:t>17</a:t>
            </a:fld>
            <a:endParaRPr lang="en-US"/>
          </a:p>
        </p:txBody>
      </p:sp>
    </p:spTree>
    <p:extLst>
      <p:ext uri="{BB962C8B-B14F-4D97-AF65-F5344CB8AC3E}">
        <p14:creationId xmlns:p14="http://schemas.microsoft.com/office/powerpoint/2010/main" val="62748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843642-E85A-4045-8915-7AA876F32260}"/>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Technology Scenario</a:t>
            </a:r>
          </a:p>
        </p:txBody>
      </p:sp>
      <p:sp>
        <p:nvSpPr>
          <p:cNvPr id="3" name="TextBox 2">
            <a:extLst>
              <a:ext uri="{FF2B5EF4-FFF2-40B4-BE49-F238E27FC236}">
                <a16:creationId xmlns:a16="http://schemas.microsoft.com/office/drawing/2014/main" id="{FC5C4E44-D7B5-4352-87FB-8E917EB97AD3}"/>
              </a:ext>
            </a:extLst>
          </p:cNvPr>
          <p:cNvSpPr txBox="1"/>
          <p:nvPr/>
        </p:nvSpPr>
        <p:spPr>
          <a:xfrm>
            <a:off x="1062446" y="1339148"/>
            <a:ext cx="10067108" cy="4678204"/>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None/>
            </a:pPr>
            <a:r>
              <a:rPr lang="en-US" sz="2800" dirty="0">
                <a:latin typeface="Arial" pitchFamily="34" charset="0"/>
                <a:cs typeface="Arial" pitchFamily="34" charset="0"/>
              </a:rPr>
              <a:t>Large Volume Infusion Pump</a:t>
            </a:r>
          </a:p>
          <a:p>
            <a:pPr marL="285750" indent="-285750">
              <a:lnSpc>
                <a:spcPct val="100000"/>
              </a:lnSpc>
              <a:spcBef>
                <a:spcPts val="0"/>
              </a:spcBef>
              <a:buFont typeface="Arial" panose="020B0604020202020204" pitchFamily="34" charset="0"/>
              <a:buNone/>
            </a:pPr>
            <a:endParaRPr lang="en-US" sz="2800" dirty="0">
              <a:latin typeface="Arial" pitchFamily="34" charset="0"/>
              <a:cs typeface="Arial" pitchFamily="34" charset="0"/>
            </a:endParaRPr>
          </a:p>
          <a:p>
            <a:pPr marL="285750" indent="-285750">
              <a:lnSpc>
                <a:spcPct val="100000"/>
              </a:lnSpc>
              <a:spcBef>
                <a:spcPts val="0"/>
              </a:spcBef>
              <a:buFont typeface="Arial" panose="020B0604020202020204" pitchFamily="34" charset="0"/>
              <a:buNone/>
            </a:pPr>
            <a:r>
              <a:rPr lang="en-US" sz="2800" dirty="0">
                <a:latin typeface="Arial" pitchFamily="34" charset="0"/>
                <a:cs typeface="Arial" pitchFamily="34" charset="0"/>
              </a:rPr>
              <a:t>Scenario 1 - Normal Behavior</a:t>
            </a:r>
          </a:p>
          <a:p>
            <a:pPr marL="457200" indent="-457200">
              <a:lnSpc>
                <a:spcPct val="100000"/>
              </a:lnSpc>
              <a:spcBef>
                <a:spcPts val="0"/>
              </a:spcBef>
              <a:buFontTx/>
              <a:buChar char="-"/>
            </a:pPr>
            <a:r>
              <a:rPr lang="en-US" sz="2800" dirty="0">
                <a:latin typeface="Arial" pitchFamily="34" charset="0"/>
                <a:cs typeface="Arial" pitchFamily="34" charset="0"/>
              </a:rPr>
              <a:t>Inventory discovery</a:t>
            </a:r>
          </a:p>
          <a:p>
            <a:pPr marL="457200" indent="-457200">
              <a:lnSpc>
                <a:spcPct val="100000"/>
              </a:lnSpc>
              <a:spcBef>
                <a:spcPts val="0"/>
              </a:spcBef>
              <a:buFontTx/>
              <a:buChar char="-"/>
            </a:pPr>
            <a:r>
              <a:rPr lang="en-US" sz="2800" dirty="0">
                <a:latin typeface="Arial" pitchFamily="34" charset="0"/>
                <a:cs typeface="Arial" pitchFamily="34" charset="0"/>
              </a:rPr>
              <a:t>Network visibility</a:t>
            </a:r>
          </a:p>
          <a:p>
            <a:pPr marL="457200" indent="-457200">
              <a:lnSpc>
                <a:spcPct val="100000"/>
              </a:lnSpc>
              <a:spcBef>
                <a:spcPts val="0"/>
              </a:spcBef>
              <a:buFontTx/>
              <a:buChar char="-"/>
            </a:pPr>
            <a:r>
              <a:rPr lang="en-US" sz="2800" dirty="0">
                <a:latin typeface="Arial" pitchFamily="34" charset="0"/>
                <a:cs typeface="Arial" pitchFamily="34" charset="0"/>
              </a:rPr>
              <a:t>Connectivity</a:t>
            </a:r>
          </a:p>
          <a:p>
            <a:pPr marL="457200" indent="-457200">
              <a:lnSpc>
                <a:spcPct val="100000"/>
              </a:lnSpc>
              <a:spcBef>
                <a:spcPts val="0"/>
              </a:spcBef>
              <a:buFontTx/>
              <a:buChar char="-"/>
            </a:pPr>
            <a:r>
              <a:rPr lang="en-US" sz="2800" dirty="0">
                <a:latin typeface="Arial" pitchFamily="34" charset="0"/>
                <a:cs typeface="Arial" pitchFamily="34" charset="0"/>
              </a:rPr>
              <a:t>Protocol use</a:t>
            </a:r>
          </a:p>
          <a:p>
            <a:pPr marL="457200" indent="-457200">
              <a:lnSpc>
                <a:spcPct val="100000"/>
              </a:lnSpc>
              <a:spcBef>
                <a:spcPts val="0"/>
              </a:spcBef>
              <a:buFontTx/>
              <a:buChar char="-"/>
            </a:pPr>
            <a:r>
              <a:rPr lang="en-US" sz="2800" dirty="0">
                <a:latin typeface="Arial" pitchFamily="34" charset="0"/>
                <a:cs typeface="Arial" pitchFamily="34" charset="0"/>
              </a:rPr>
              <a:t>Risk</a:t>
            </a:r>
          </a:p>
          <a:p>
            <a:pPr>
              <a:lnSpc>
                <a:spcPct val="100000"/>
              </a:lnSpc>
              <a:spcBef>
                <a:spcPts val="0"/>
              </a:spcBef>
            </a:pPr>
            <a:endParaRPr lang="en-US" sz="2800" dirty="0">
              <a:latin typeface="Arial" pitchFamily="34" charset="0"/>
              <a:cs typeface="Arial" pitchFamily="34" charset="0"/>
            </a:endParaRPr>
          </a:p>
          <a:p>
            <a:pPr>
              <a:lnSpc>
                <a:spcPct val="100000"/>
              </a:lnSpc>
              <a:spcBef>
                <a:spcPts val="0"/>
              </a:spcBef>
            </a:pPr>
            <a:r>
              <a:rPr lang="en-US" sz="2800" dirty="0">
                <a:latin typeface="Arial" pitchFamily="34" charset="0"/>
                <a:cs typeface="Arial" pitchFamily="34" charset="0"/>
              </a:rPr>
              <a:t>Scenario 2 - Elevated Risk</a:t>
            </a:r>
          </a:p>
          <a:p>
            <a:endParaRPr lang="en-US" dirty="0"/>
          </a:p>
        </p:txBody>
      </p:sp>
      <p:pic>
        <p:nvPicPr>
          <p:cNvPr id="4" name="Picture 3" descr="A picture containing microwave, white, indoor, oven&#10;&#10;Description automatically generated">
            <a:extLst>
              <a:ext uri="{FF2B5EF4-FFF2-40B4-BE49-F238E27FC236}">
                <a16:creationId xmlns:a16="http://schemas.microsoft.com/office/drawing/2014/main" id="{F6DE21A5-1F9B-4715-9A6C-4147F0E8B3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97764" y="1702423"/>
            <a:ext cx="2450950" cy="3005545"/>
          </a:xfrm>
          <a:prstGeom prst="rect">
            <a:avLst/>
          </a:prstGeom>
        </p:spPr>
      </p:pic>
      <p:sp>
        <p:nvSpPr>
          <p:cNvPr id="5" name="Slide Number Placeholder 4">
            <a:extLst>
              <a:ext uri="{FF2B5EF4-FFF2-40B4-BE49-F238E27FC236}">
                <a16:creationId xmlns:a16="http://schemas.microsoft.com/office/drawing/2014/main" id="{1F7383D9-B1A2-492C-99F2-C69D6CD52D47}"/>
              </a:ext>
            </a:extLst>
          </p:cNvPr>
          <p:cNvSpPr>
            <a:spLocks noGrp="1"/>
          </p:cNvSpPr>
          <p:nvPr>
            <p:ph type="sldNum" sz="quarter" idx="12"/>
          </p:nvPr>
        </p:nvSpPr>
        <p:spPr/>
        <p:txBody>
          <a:bodyPr/>
          <a:lstStyle/>
          <a:p>
            <a:fld id="{BB9BFAE2-9CAF-466A-99B6-927D12D18993}" type="slidenum">
              <a:rPr lang="en-US" smtClean="0"/>
              <a:t>18</a:t>
            </a:fld>
            <a:endParaRPr lang="en-US"/>
          </a:p>
        </p:txBody>
      </p:sp>
    </p:spTree>
    <p:extLst>
      <p:ext uri="{BB962C8B-B14F-4D97-AF65-F5344CB8AC3E}">
        <p14:creationId xmlns:p14="http://schemas.microsoft.com/office/powerpoint/2010/main" val="128274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E4ACEE-5233-44C9-BB24-233A0685C125}"/>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Profile – IV Pump: Demographics</a:t>
            </a:r>
          </a:p>
        </p:txBody>
      </p:sp>
      <p:pic>
        <p:nvPicPr>
          <p:cNvPr id="3" name="Picture 2">
            <a:extLst>
              <a:ext uri="{FF2B5EF4-FFF2-40B4-BE49-F238E27FC236}">
                <a16:creationId xmlns:a16="http://schemas.microsoft.com/office/drawing/2014/main" id="{6DA1C786-C354-45FB-8AA3-C2401A10B240}"/>
              </a:ext>
            </a:extLst>
          </p:cNvPr>
          <p:cNvPicPr>
            <a:picLocks noChangeAspect="1"/>
          </p:cNvPicPr>
          <p:nvPr/>
        </p:nvPicPr>
        <p:blipFill>
          <a:blip r:embed="rId2"/>
          <a:stretch>
            <a:fillRect/>
          </a:stretch>
        </p:blipFill>
        <p:spPr>
          <a:xfrm>
            <a:off x="457292" y="1126492"/>
            <a:ext cx="10236834" cy="4952090"/>
          </a:xfrm>
          <a:prstGeom prst="rect">
            <a:avLst/>
          </a:prstGeom>
        </p:spPr>
      </p:pic>
      <p:sp>
        <p:nvSpPr>
          <p:cNvPr id="4" name="Oval 3">
            <a:extLst>
              <a:ext uri="{FF2B5EF4-FFF2-40B4-BE49-F238E27FC236}">
                <a16:creationId xmlns:a16="http://schemas.microsoft.com/office/drawing/2014/main" id="{79FB3AE7-3E87-46F6-A704-F54BEB117DA0}"/>
              </a:ext>
            </a:extLst>
          </p:cNvPr>
          <p:cNvSpPr/>
          <p:nvPr/>
        </p:nvSpPr>
        <p:spPr>
          <a:xfrm>
            <a:off x="4093029" y="2377440"/>
            <a:ext cx="2351314" cy="17939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3CF89E76-63E1-4DA0-85E2-AC32DE938F4C}"/>
              </a:ext>
            </a:extLst>
          </p:cNvPr>
          <p:cNvCxnSpPr>
            <a:cxnSpLocks/>
          </p:cNvCxnSpPr>
          <p:nvPr/>
        </p:nvCxnSpPr>
        <p:spPr>
          <a:xfrm flipH="1">
            <a:off x="6104710" y="1985554"/>
            <a:ext cx="339633" cy="478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A58A6DB-62CC-4C0A-94E7-08154F95A48E}"/>
              </a:ext>
            </a:extLst>
          </p:cNvPr>
          <p:cNvSpPr txBox="1"/>
          <p:nvPr/>
        </p:nvSpPr>
        <p:spPr>
          <a:xfrm>
            <a:off x="6021976" y="1672154"/>
            <a:ext cx="1275805" cy="307777"/>
          </a:xfrm>
          <a:prstGeom prst="rect">
            <a:avLst/>
          </a:prstGeom>
          <a:noFill/>
        </p:spPr>
        <p:txBody>
          <a:bodyPr wrap="square" rtlCol="0">
            <a:spAutoFit/>
          </a:bodyPr>
          <a:lstStyle/>
          <a:p>
            <a:r>
              <a:rPr lang="en-US" sz="1400" dirty="0">
                <a:solidFill>
                  <a:schemeClr val="accent1">
                    <a:lumMod val="75000"/>
                  </a:schemeClr>
                </a:solidFill>
              </a:rPr>
              <a:t>Device Details</a:t>
            </a:r>
          </a:p>
        </p:txBody>
      </p:sp>
      <p:sp>
        <p:nvSpPr>
          <p:cNvPr id="7" name="Oval 6">
            <a:extLst>
              <a:ext uri="{FF2B5EF4-FFF2-40B4-BE49-F238E27FC236}">
                <a16:creationId xmlns:a16="http://schemas.microsoft.com/office/drawing/2014/main" id="{E86B661B-5C7D-4025-BCD8-FF33422F5A88}"/>
              </a:ext>
            </a:extLst>
          </p:cNvPr>
          <p:cNvSpPr/>
          <p:nvPr/>
        </p:nvSpPr>
        <p:spPr>
          <a:xfrm>
            <a:off x="7297781" y="2391135"/>
            <a:ext cx="3605347" cy="2590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40D6BD19-DE51-4155-A7C7-9B39F9A22EA5}"/>
              </a:ext>
            </a:extLst>
          </p:cNvPr>
          <p:cNvCxnSpPr>
            <a:cxnSpLocks/>
          </p:cNvCxnSpPr>
          <p:nvPr/>
        </p:nvCxnSpPr>
        <p:spPr>
          <a:xfrm flipH="1">
            <a:off x="9910263" y="1985554"/>
            <a:ext cx="339633" cy="478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C5B5C9-D601-4B91-B630-D26A36936CFA}"/>
              </a:ext>
            </a:extLst>
          </p:cNvPr>
          <p:cNvSpPr txBox="1"/>
          <p:nvPr/>
        </p:nvSpPr>
        <p:spPr>
          <a:xfrm>
            <a:off x="9683932" y="1671518"/>
            <a:ext cx="1458686" cy="307777"/>
          </a:xfrm>
          <a:prstGeom prst="rect">
            <a:avLst/>
          </a:prstGeom>
          <a:noFill/>
        </p:spPr>
        <p:txBody>
          <a:bodyPr wrap="square" rtlCol="0">
            <a:spAutoFit/>
          </a:bodyPr>
          <a:lstStyle/>
          <a:p>
            <a:r>
              <a:rPr lang="en-US" sz="1400" dirty="0">
                <a:solidFill>
                  <a:schemeClr val="accent1">
                    <a:lumMod val="75000"/>
                  </a:schemeClr>
                </a:solidFill>
              </a:rPr>
              <a:t>Network Details</a:t>
            </a:r>
          </a:p>
        </p:txBody>
      </p:sp>
      <p:sp>
        <p:nvSpPr>
          <p:cNvPr id="10" name="Oval 9">
            <a:extLst>
              <a:ext uri="{FF2B5EF4-FFF2-40B4-BE49-F238E27FC236}">
                <a16:creationId xmlns:a16="http://schemas.microsoft.com/office/drawing/2014/main" id="{60CDAC07-7437-4D65-B698-3B1975AFAAF4}"/>
              </a:ext>
            </a:extLst>
          </p:cNvPr>
          <p:cNvSpPr/>
          <p:nvPr/>
        </p:nvSpPr>
        <p:spPr>
          <a:xfrm>
            <a:off x="516120" y="1985554"/>
            <a:ext cx="964427" cy="4789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86064BA6-14CD-46C9-8351-19143252579A}"/>
              </a:ext>
            </a:extLst>
          </p:cNvPr>
          <p:cNvCxnSpPr>
            <a:cxnSpLocks/>
          </p:cNvCxnSpPr>
          <p:nvPr/>
        </p:nvCxnSpPr>
        <p:spPr>
          <a:xfrm flipH="1">
            <a:off x="1571991" y="2133600"/>
            <a:ext cx="535483" cy="167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14959F5-7127-4B1B-8E5C-042CBF3B8CB5}"/>
              </a:ext>
            </a:extLst>
          </p:cNvPr>
          <p:cNvSpPr txBox="1"/>
          <p:nvPr/>
        </p:nvSpPr>
        <p:spPr>
          <a:xfrm>
            <a:off x="2203359" y="1917263"/>
            <a:ext cx="1275805" cy="307777"/>
          </a:xfrm>
          <a:prstGeom prst="rect">
            <a:avLst/>
          </a:prstGeom>
          <a:noFill/>
        </p:spPr>
        <p:txBody>
          <a:bodyPr wrap="square" rtlCol="0">
            <a:spAutoFit/>
          </a:bodyPr>
          <a:lstStyle/>
          <a:p>
            <a:r>
              <a:rPr lang="en-US" sz="1400" dirty="0">
                <a:solidFill>
                  <a:schemeClr val="accent1">
                    <a:lumMod val="75000"/>
                  </a:schemeClr>
                </a:solidFill>
              </a:rPr>
              <a:t>Risk Level</a:t>
            </a:r>
          </a:p>
        </p:txBody>
      </p:sp>
      <p:sp>
        <p:nvSpPr>
          <p:cNvPr id="13" name="Slide Number Placeholder 12">
            <a:extLst>
              <a:ext uri="{FF2B5EF4-FFF2-40B4-BE49-F238E27FC236}">
                <a16:creationId xmlns:a16="http://schemas.microsoft.com/office/drawing/2014/main" id="{313DE8E4-B449-4773-B8A5-C3EE24A16696}"/>
              </a:ext>
            </a:extLst>
          </p:cNvPr>
          <p:cNvSpPr>
            <a:spLocks noGrp="1"/>
          </p:cNvSpPr>
          <p:nvPr>
            <p:ph type="sldNum" sz="quarter" idx="12"/>
          </p:nvPr>
        </p:nvSpPr>
        <p:spPr/>
        <p:txBody>
          <a:bodyPr/>
          <a:lstStyle/>
          <a:p>
            <a:fld id="{BB9BFAE2-9CAF-466A-99B6-927D12D18993}" type="slidenum">
              <a:rPr lang="en-US" smtClean="0"/>
              <a:t>19</a:t>
            </a:fld>
            <a:endParaRPr lang="en-US"/>
          </a:p>
        </p:txBody>
      </p:sp>
    </p:spTree>
    <p:extLst>
      <p:ext uri="{BB962C8B-B14F-4D97-AF65-F5344CB8AC3E}">
        <p14:creationId xmlns:p14="http://schemas.microsoft.com/office/powerpoint/2010/main" val="249162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ED4426-18AD-4F40-9ED3-6A24B91BB36B}"/>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Disclaimer</a:t>
            </a:r>
          </a:p>
        </p:txBody>
      </p:sp>
      <p:sp>
        <p:nvSpPr>
          <p:cNvPr id="5" name="TextBox 4">
            <a:extLst>
              <a:ext uri="{FF2B5EF4-FFF2-40B4-BE49-F238E27FC236}">
                <a16:creationId xmlns:a16="http://schemas.microsoft.com/office/drawing/2014/main" id="{0CC72904-B5C0-4901-8283-05868A4A8650}"/>
              </a:ext>
            </a:extLst>
          </p:cNvPr>
          <p:cNvSpPr txBox="1"/>
          <p:nvPr/>
        </p:nvSpPr>
        <p:spPr>
          <a:xfrm>
            <a:off x="618309" y="1841321"/>
            <a:ext cx="7768046" cy="2677656"/>
          </a:xfrm>
          <a:prstGeom prst="rect">
            <a:avLst/>
          </a:prstGeom>
          <a:noFill/>
        </p:spPr>
        <p:txBody>
          <a:bodyPr wrap="square" rtlCol="0">
            <a:spAutoFit/>
          </a:bodyPr>
          <a:lstStyle/>
          <a:p>
            <a:r>
              <a:rPr lang="en-US" sz="2800" dirty="0"/>
              <a:t>The presenter has no real or apparent conflicts and affirms that no remuneration or other compensation is being received for this presentation. In no way does the mention of specific vendors or products imply any endorsement of that vendor or product.</a:t>
            </a:r>
          </a:p>
        </p:txBody>
      </p:sp>
      <p:pic>
        <p:nvPicPr>
          <p:cNvPr id="6" name="Picture 5">
            <a:extLst>
              <a:ext uri="{FF2B5EF4-FFF2-40B4-BE49-F238E27FC236}">
                <a16:creationId xmlns:a16="http://schemas.microsoft.com/office/drawing/2014/main" id="{06F4AFE0-4B57-48A3-87BC-C706A39B71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3609" y="1207905"/>
            <a:ext cx="2857500" cy="2143125"/>
          </a:xfrm>
          <a:prstGeom prst="rect">
            <a:avLst/>
          </a:prstGeom>
        </p:spPr>
      </p:pic>
      <p:sp>
        <p:nvSpPr>
          <p:cNvPr id="7" name="Slide Number Placeholder 6">
            <a:extLst>
              <a:ext uri="{FF2B5EF4-FFF2-40B4-BE49-F238E27FC236}">
                <a16:creationId xmlns:a16="http://schemas.microsoft.com/office/drawing/2014/main" id="{5308AC2D-0472-4857-B20D-E4259441B3C8}"/>
              </a:ext>
            </a:extLst>
          </p:cNvPr>
          <p:cNvSpPr>
            <a:spLocks noGrp="1"/>
          </p:cNvSpPr>
          <p:nvPr>
            <p:ph type="sldNum" sz="quarter" idx="12"/>
          </p:nvPr>
        </p:nvSpPr>
        <p:spPr/>
        <p:txBody>
          <a:bodyPr/>
          <a:lstStyle/>
          <a:p>
            <a:fld id="{BB9BFAE2-9CAF-466A-99B6-927D12D18993}" type="slidenum">
              <a:rPr lang="en-US" smtClean="0"/>
              <a:t>2</a:t>
            </a:fld>
            <a:endParaRPr lang="en-US"/>
          </a:p>
        </p:txBody>
      </p:sp>
    </p:spTree>
    <p:extLst>
      <p:ext uri="{BB962C8B-B14F-4D97-AF65-F5344CB8AC3E}">
        <p14:creationId xmlns:p14="http://schemas.microsoft.com/office/powerpoint/2010/main" val="131182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90F31-BAC6-45CA-B294-8F2963A62253}"/>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Profile – IV Pump: Behavior Profile (Normal)</a:t>
            </a:r>
          </a:p>
        </p:txBody>
      </p:sp>
      <p:pic>
        <p:nvPicPr>
          <p:cNvPr id="3" name="Picture 2">
            <a:extLst>
              <a:ext uri="{FF2B5EF4-FFF2-40B4-BE49-F238E27FC236}">
                <a16:creationId xmlns:a16="http://schemas.microsoft.com/office/drawing/2014/main" id="{A71C40B7-24EA-43B1-B819-11E7A0B64E99}"/>
              </a:ext>
            </a:extLst>
          </p:cNvPr>
          <p:cNvPicPr>
            <a:picLocks noChangeAspect="1"/>
          </p:cNvPicPr>
          <p:nvPr/>
        </p:nvPicPr>
        <p:blipFill>
          <a:blip r:embed="rId2"/>
          <a:stretch>
            <a:fillRect/>
          </a:stretch>
        </p:blipFill>
        <p:spPr>
          <a:xfrm>
            <a:off x="955835" y="1126492"/>
            <a:ext cx="10280329" cy="4046399"/>
          </a:xfrm>
          <a:prstGeom prst="rect">
            <a:avLst/>
          </a:prstGeom>
        </p:spPr>
      </p:pic>
      <p:sp>
        <p:nvSpPr>
          <p:cNvPr id="4" name="Oval 3">
            <a:extLst>
              <a:ext uri="{FF2B5EF4-FFF2-40B4-BE49-F238E27FC236}">
                <a16:creationId xmlns:a16="http://schemas.microsoft.com/office/drawing/2014/main" id="{BB367729-4AF2-4CA9-AA8B-B388EEFA0397}"/>
              </a:ext>
            </a:extLst>
          </p:cNvPr>
          <p:cNvSpPr/>
          <p:nvPr/>
        </p:nvSpPr>
        <p:spPr>
          <a:xfrm>
            <a:off x="3100252" y="2534195"/>
            <a:ext cx="1227908" cy="6966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DD6B55B5-25D2-4B24-ADF5-BF63469C5959}"/>
              </a:ext>
            </a:extLst>
          </p:cNvPr>
          <p:cNvCxnSpPr>
            <a:cxnSpLocks/>
          </p:cNvCxnSpPr>
          <p:nvPr/>
        </p:nvCxnSpPr>
        <p:spPr>
          <a:xfrm flipH="1">
            <a:off x="4166000" y="2264229"/>
            <a:ext cx="371166" cy="269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4B9BAB-362E-4B56-925D-2732C018E9AB}"/>
              </a:ext>
            </a:extLst>
          </p:cNvPr>
          <p:cNvSpPr txBox="1"/>
          <p:nvPr/>
        </p:nvSpPr>
        <p:spPr>
          <a:xfrm>
            <a:off x="4166000" y="1956452"/>
            <a:ext cx="1712286" cy="307777"/>
          </a:xfrm>
          <a:prstGeom prst="rect">
            <a:avLst/>
          </a:prstGeom>
          <a:noFill/>
        </p:spPr>
        <p:txBody>
          <a:bodyPr wrap="square" rtlCol="0">
            <a:spAutoFit/>
          </a:bodyPr>
          <a:lstStyle/>
          <a:p>
            <a:r>
              <a:rPr lang="en-US" sz="1400" dirty="0">
                <a:solidFill>
                  <a:schemeClr val="accent1">
                    <a:lumMod val="75000"/>
                  </a:schemeClr>
                </a:solidFill>
              </a:rPr>
              <a:t>Behavior Categories</a:t>
            </a:r>
          </a:p>
        </p:txBody>
      </p:sp>
      <p:sp>
        <p:nvSpPr>
          <p:cNvPr id="7" name="Slide Number Placeholder 6">
            <a:extLst>
              <a:ext uri="{FF2B5EF4-FFF2-40B4-BE49-F238E27FC236}">
                <a16:creationId xmlns:a16="http://schemas.microsoft.com/office/drawing/2014/main" id="{C17D1606-7BF6-4F78-BB60-3A65DDB20A8E}"/>
              </a:ext>
            </a:extLst>
          </p:cNvPr>
          <p:cNvSpPr>
            <a:spLocks noGrp="1"/>
          </p:cNvSpPr>
          <p:nvPr>
            <p:ph type="sldNum" sz="quarter" idx="12"/>
          </p:nvPr>
        </p:nvSpPr>
        <p:spPr/>
        <p:txBody>
          <a:bodyPr/>
          <a:lstStyle/>
          <a:p>
            <a:fld id="{BB9BFAE2-9CAF-466A-99B6-927D12D18993}" type="slidenum">
              <a:rPr lang="en-US" smtClean="0"/>
              <a:t>20</a:t>
            </a:fld>
            <a:endParaRPr lang="en-US"/>
          </a:p>
        </p:txBody>
      </p:sp>
    </p:spTree>
    <p:extLst>
      <p:ext uri="{BB962C8B-B14F-4D97-AF65-F5344CB8AC3E}">
        <p14:creationId xmlns:p14="http://schemas.microsoft.com/office/powerpoint/2010/main" val="3897047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B19A2-97BD-4C30-9B54-2C3711156D47}"/>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Profile – IV Pump: Protocol Use</a:t>
            </a:r>
          </a:p>
        </p:txBody>
      </p:sp>
      <p:pic>
        <p:nvPicPr>
          <p:cNvPr id="3" name="Picture 2">
            <a:extLst>
              <a:ext uri="{FF2B5EF4-FFF2-40B4-BE49-F238E27FC236}">
                <a16:creationId xmlns:a16="http://schemas.microsoft.com/office/drawing/2014/main" id="{B4D18930-AA81-4E07-A9B8-34ECB304775E}"/>
              </a:ext>
            </a:extLst>
          </p:cNvPr>
          <p:cNvPicPr>
            <a:picLocks noChangeAspect="1"/>
          </p:cNvPicPr>
          <p:nvPr/>
        </p:nvPicPr>
        <p:blipFill>
          <a:blip r:embed="rId2"/>
          <a:stretch>
            <a:fillRect/>
          </a:stretch>
        </p:blipFill>
        <p:spPr>
          <a:xfrm>
            <a:off x="409303" y="1126493"/>
            <a:ext cx="11538857" cy="4089941"/>
          </a:xfrm>
          <a:prstGeom prst="rect">
            <a:avLst/>
          </a:prstGeom>
        </p:spPr>
      </p:pic>
      <p:cxnSp>
        <p:nvCxnSpPr>
          <p:cNvPr id="4" name="Straight Arrow Connector 3">
            <a:extLst>
              <a:ext uri="{FF2B5EF4-FFF2-40B4-BE49-F238E27FC236}">
                <a16:creationId xmlns:a16="http://schemas.microsoft.com/office/drawing/2014/main" id="{094C0340-D3AF-4BBA-8C51-74355B1EBD8E}"/>
              </a:ext>
            </a:extLst>
          </p:cNvPr>
          <p:cNvCxnSpPr>
            <a:cxnSpLocks/>
          </p:cNvCxnSpPr>
          <p:nvPr/>
        </p:nvCxnSpPr>
        <p:spPr>
          <a:xfrm>
            <a:off x="10511246" y="949511"/>
            <a:ext cx="609599" cy="269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9FC69C-32F6-4A34-8D79-3AA2DFB6E719}"/>
              </a:ext>
            </a:extLst>
          </p:cNvPr>
          <p:cNvSpPr txBox="1"/>
          <p:nvPr/>
        </p:nvSpPr>
        <p:spPr>
          <a:xfrm>
            <a:off x="10149840" y="651272"/>
            <a:ext cx="1079863" cy="307777"/>
          </a:xfrm>
          <a:prstGeom prst="rect">
            <a:avLst/>
          </a:prstGeom>
          <a:noFill/>
        </p:spPr>
        <p:txBody>
          <a:bodyPr wrap="square" rtlCol="0">
            <a:spAutoFit/>
          </a:bodyPr>
          <a:lstStyle/>
          <a:p>
            <a:r>
              <a:rPr lang="en-US" sz="1400" dirty="0">
                <a:solidFill>
                  <a:schemeClr val="accent1">
                    <a:lumMod val="75000"/>
                  </a:schemeClr>
                </a:solidFill>
              </a:rPr>
              <a:t>Protocols</a:t>
            </a:r>
          </a:p>
        </p:txBody>
      </p:sp>
      <p:sp>
        <p:nvSpPr>
          <p:cNvPr id="6" name="TextBox 5">
            <a:extLst>
              <a:ext uri="{FF2B5EF4-FFF2-40B4-BE49-F238E27FC236}">
                <a16:creationId xmlns:a16="http://schemas.microsoft.com/office/drawing/2014/main" id="{5B8CDB12-E542-4A8C-BA81-88276E543AB7}"/>
              </a:ext>
            </a:extLst>
          </p:cNvPr>
          <p:cNvSpPr txBox="1"/>
          <p:nvPr/>
        </p:nvSpPr>
        <p:spPr>
          <a:xfrm>
            <a:off x="8725985" y="637656"/>
            <a:ext cx="1079863" cy="307777"/>
          </a:xfrm>
          <a:prstGeom prst="rect">
            <a:avLst/>
          </a:prstGeom>
          <a:noFill/>
        </p:spPr>
        <p:txBody>
          <a:bodyPr wrap="square" rtlCol="0">
            <a:spAutoFit/>
          </a:bodyPr>
          <a:lstStyle/>
          <a:p>
            <a:r>
              <a:rPr lang="en-US" sz="1400" dirty="0">
                <a:solidFill>
                  <a:schemeClr val="accent1">
                    <a:lumMod val="75000"/>
                  </a:schemeClr>
                </a:solidFill>
              </a:rPr>
              <a:t>End Points</a:t>
            </a:r>
          </a:p>
        </p:txBody>
      </p:sp>
      <p:cxnSp>
        <p:nvCxnSpPr>
          <p:cNvPr id="7" name="Straight Arrow Connector 6">
            <a:extLst>
              <a:ext uri="{FF2B5EF4-FFF2-40B4-BE49-F238E27FC236}">
                <a16:creationId xmlns:a16="http://schemas.microsoft.com/office/drawing/2014/main" id="{5B8A3176-E501-4B3B-BFC1-46F6F459F332}"/>
              </a:ext>
            </a:extLst>
          </p:cNvPr>
          <p:cNvCxnSpPr>
            <a:cxnSpLocks/>
          </p:cNvCxnSpPr>
          <p:nvPr/>
        </p:nvCxnSpPr>
        <p:spPr>
          <a:xfrm flipH="1">
            <a:off x="8368934" y="945433"/>
            <a:ext cx="539932" cy="273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13F2EAA-4EB6-4EB4-A38E-558E13B312F4}"/>
              </a:ext>
            </a:extLst>
          </p:cNvPr>
          <p:cNvCxnSpPr>
            <a:cxnSpLocks/>
          </p:cNvCxnSpPr>
          <p:nvPr/>
        </p:nvCxnSpPr>
        <p:spPr>
          <a:xfrm flipV="1">
            <a:off x="3958043" y="1367246"/>
            <a:ext cx="483328"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BBF929-E319-488E-B6E1-74364FE648E2}"/>
              </a:ext>
            </a:extLst>
          </p:cNvPr>
          <p:cNvSpPr txBox="1"/>
          <p:nvPr/>
        </p:nvSpPr>
        <p:spPr>
          <a:xfrm>
            <a:off x="3487779" y="1641566"/>
            <a:ext cx="1079863" cy="307777"/>
          </a:xfrm>
          <a:prstGeom prst="rect">
            <a:avLst/>
          </a:prstGeom>
          <a:noFill/>
        </p:spPr>
        <p:txBody>
          <a:bodyPr wrap="square" rtlCol="0">
            <a:spAutoFit/>
          </a:bodyPr>
          <a:lstStyle/>
          <a:p>
            <a:r>
              <a:rPr lang="en-US" sz="1400" dirty="0">
                <a:solidFill>
                  <a:schemeClr val="accent1">
                    <a:lumMod val="75000"/>
                  </a:schemeClr>
                </a:solidFill>
              </a:rPr>
              <a:t>Locale</a:t>
            </a:r>
          </a:p>
        </p:txBody>
      </p:sp>
      <p:sp>
        <p:nvSpPr>
          <p:cNvPr id="10" name="Slide Number Placeholder 9">
            <a:extLst>
              <a:ext uri="{FF2B5EF4-FFF2-40B4-BE49-F238E27FC236}">
                <a16:creationId xmlns:a16="http://schemas.microsoft.com/office/drawing/2014/main" id="{5BFA45D8-F1F0-4984-AE87-80B3B8016A29}"/>
              </a:ext>
            </a:extLst>
          </p:cNvPr>
          <p:cNvSpPr>
            <a:spLocks noGrp="1"/>
          </p:cNvSpPr>
          <p:nvPr>
            <p:ph type="sldNum" sz="quarter" idx="12"/>
          </p:nvPr>
        </p:nvSpPr>
        <p:spPr/>
        <p:txBody>
          <a:bodyPr/>
          <a:lstStyle/>
          <a:p>
            <a:fld id="{BB9BFAE2-9CAF-466A-99B6-927D12D18993}" type="slidenum">
              <a:rPr lang="en-US" smtClean="0"/>
              <a:t>21</a:t>
            </a:fld>
            <a:endParaRPr lang="en-US"/>
          </a:p>
        </p:txBody>
      </p:sp>
    </p:spTree>
    <p:extLst>
      <p:ext uri="{BB962C8B-B14F-4D97-AF65-F5344CB8AC3E}">
        <p14:creationId xmlns:p14="http://schemas.microsoft.com/office/powerpoint/2010/main" val="3740765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3CB214-18BC-44C6-A401-AC8F7F2ED590}"/>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Profile – IV Pump: Network Neighborhood</a:t>
            </a:r>
          </a:p>
        </p:txBody>
      </p:sp>
      <p:pic>
        <p:nvPicPr>
          <p:cNvPr id="3" name="Picture 2">
            <a:extLst>
              <a:ext uri="{FF2B5EF4-FFF2-40B4-BE49-F238E27FC236}">
                <a16:creationId xmlns:a16="http://schemas.microsoft.com/office/drawing/2014/main" id="{161B7C27-246A-4ED2-B290-507743C80AC1}"/>
              </a:ext>
            </a:extLst>
          </p:cNvPr>
          <p:cNvPicPr>
            <a:picLocks noChangeAspect="1"/>
          </p:cNvPicPr>
          <p:nvPr/>
        </p:nvPicPr>
        <p:blipFill>
          <a:blip r:embed="rId2"/>
          <a:stretch>
            <a:fillRect/>
          </a:stretch>
        </p:blipFill>
        <p:spPr>
          <a:xfrm>
            <a:off x="539932" y="1271450"/>
            <a:ext cx="10084526" cy="4704565"/>
          </a:xfrm>
          <a:prstGeom prst="rect">
            <a:avLst/>
          </a:prstGeom>
        </p:spPr>
      </p:pic>
      <p:sp>
        <p:nvSpPr>
          <p:cNvPr id="4" name="TextBox 3">
            <a:extLst>
              <a:ext uri="{FF2B5EF4-FFF2-40B4-BE49-F238E27FC236}">
                <a16:creationId xmlns:a16="http://schemas.microsoft.com/office/drawing/2014/main" id="{6A139ECF-F482-4B45-A383-9860BD97AD5F}"/>
              </a:ext>
            </a:extLst>
          </p:cNvPr>
          <p:cNvSpPr txBox="1"/>
          <p:nvPr/>
        </p:nvSpPr>
        <p:spPr>
          <a:xfrm>
            <a:off x="5791196" y="3275111"/>
            <a:ext cx="2647410" cy="738664"/>
          </a:xfrm>
          <a:prstGeom prst="rect">
            <a:avLst/>
          </a:prstGeom>
          <a:noFill/>
        </p:spPr>
        <p:txBody>
          <a:bodyPr wrap="square" rtlCol="0">
            <a:spAutoFit/>
          </a:bodyPr>
          <a:lstStyle/>
          <a:p>
            <a:r>
              <a:rPr lang="en-US" sz="1400" dirty="0">
                <a:solidFill>
                  <a:schemeClr val="accent1">
                    <a:lumMod val="75000"/>
                  </a:schemeClr>
                </a:solidFill>
              </a:rPr>
              <a:t>Shows downstream connections from directly connected device – potential exposure</a:t>
            </a:r>
          </a:p>
        </p:txBody>
      </p:sp>
      <p:cxnSp>
        <p:nvCxnSpPr>
          <p:cNvPr id="5" name="Straight Arrow Connector 4">
            <a:extLst>
              <a:ext uri="{FF2B5EF4-FFF2-40B4-BE49-F238E27FC236}">
                <a16:creationId xmlns:a16="http://schemas.microsoft.com/office/drawing/2014/main" id="{4EF2B27C-2218-4A9B-8DD0-B86DF0C40CD7}"/>
              </a:ext>
            </a:extLst>
          </p:cNvPr>
          <p:cNvCxnSpPr>
            <a:cxnSpLocks/>
          </p:cNvCxnSpPr>
          <p:nvPr/>
        </p:nvCxnSpPr>
        <p:spPr>
          <a:xfrm flipH="1">
            <a:off x="4293326" y="3582888"/>
            <a:ext cx="1497870" cy="45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19DFEEF5-F56C-4039-8951-EF4C88815E64}"/>
              </a:ext>
            </a:extLst>
          </p:cNvPr>
          <p:cNvSpPr>
            <a:spLocks noGrp="1"/>
          </p:cNvSpPr>
          <p:nvPr>
            <p:ph type="sldNum" sz="quarter" idx="12"/>
          </p:nvPr>
        </p:nvSpPr>
        <p:spPr/>
        <p:txBody>
          <a:bodyPr/>
          <a:lstStyle/>
          <a:p>
            <a:fld id="{BB9BFAE2-9CAF-466A-99B6-927D12D18993}" type="slidenum">
              <a:rPr lang="en-US" smtClean="0"/>
              <a:t>22</a:t>
            </a:fld>
            <a:endParaRPr lang="en-US"/>
          </a:p>
        </p:txBody>
      </p:sp>
    </p:spTree>
    <p:extLst>
      <p:ext uri="{BB962C8B-B14F-4D97-AF65-F5344CB8AC3E}">
        <p14:creationId xmlns:p14="http://schemas.microsoft.com/office/powerpoint/2010/main" val="555793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39E055-E49E-4BC2-BA17-159CDC1A1E21}"/>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Profile – IV Pump: Utilization (Connect Time)</a:t>
            </a:r>
          </a:p>
        </p:txBody>
      </p:sp>
      <p:pic>
        <p:nvPicPr>
          <p:cNvPr id="3" name="Picture 2">
            <a:extLst>
              <a:ext uri="{FF2B5EF4-FFF2-40B4-BE49-F238E27FC236}">
                <a16:creationId xmlns:a16="http://schemas.microsoft.com/office/drawing/2014/main" id="{B0527C54-A7C6-4B03-A1F6-6DCACC94EF3E}"/>
              </a:ext>
            </a:extLst>
          </p:cNvPr>
          <p:cNvPicPr>
            <a:picLocks noChangeAspect="1"/>
          </p:cNvPicPr>
          <p:nvPr/>
        </p:nvPicPr>
        <p:blipFill>
          <a:blip r:embed="rId2"/>
          <a:stretch>
            <a:fillRect/>
          </a:stretch>
        </p:blipFill>
        <p:spPr>
          <a:xfrm>
            <a:off x="0" y="1199409"/>
            <a:ext cx="12192000" cy="3921231"/>
          </a:xfrm>
          <a:prstGeom prst="rect">
            <a:avLst/>
          </a:prstGeom>
        </p:spPr>
      </p:pic>
      <p:cxnSp>
        <p:nvCxnSpPr>
          <p:cNvPr id="4" name="Straight Arrow Connector 3">
            <a:extLst>
              <a:ext uri="{FF2B5EF4-FFF2-40B4-BE49-F238E27FC236}">
                <a16:creationId xmlns:a16="http://schemas.microsoft.com/office/drawing/2014/main" id="{289CDB19-20FE-4FE1-9A68-CFF1866B830B}"/>
              </a:ext>
            </a:extLst>
          </p:cNvPr>
          <p:cNvCxnSpPr>
            <a:cxnSpLocks/>
          </p:cNvCxnSpPr>
          <p:nvPr/>
        </p:nvCxnSpPr>
        <p:spPr>
          <a:xfrm flipH="1">
            <a:off x="8290561" y="2011680"/>
            <a:ext cx="627016" cy="226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8D48326-B36A-4FCB-BF00-14647D464020}"/>
              </a:ext>
            </a:extLst>
          </p:cNvPr>
          <p:cNvSpPr txBox="1"/>
          <p:nvPr/>
        </p:nvSpPr>
        <p:spPr>
          <a:xfrm>
            <a:off x="3457299" y="5300790"/>
            <a:ext cx="2647410" cy="523220"/>
          </a:xfrm>
          <a:prstGeom prst="rect">
            <a:avLst/>
          </a:prstGeom>
          <a:noFill/>
        </p:spPr>
        <p:txBody>
          <a:bodyPr wrap="square" rtlCol="0">
            <a:spAutoFit/>
          </a:bodyPr>
          <a:lstStyle/>
          <a:p>
            <a:r>
              <a:rPr lang="en-US" sz="1400" dirty="0">
                <a:solidFill>
                  <a:schemeClr val="accent1">
                    <a:lumMod val="75000"/>
                  </a:schemeClr>
                </a:solidFill>
              </a:rPr>
              <a:t>Shows comparison of activity time vs. other IV Pumps</a:t>
            </a:r>
          </a:p>
        </p:txBody>
      </p:sp>
      <p:sp>
        <p:nvSpPr>
          <p:cNvPr id="6" name="TextBox 5">
            <a:extLst>
              <a:ext uri="{FF2B5EF4-FFF2-40B4-BE49-F238E27FC236}">
                <a16:creationId xmlns:a16="http://schemas.microsoft.com/office/drawing/2014/main" id="{8747FD4A-F21A-401D-890D-43B34E17EC72}"/>
              </a:ext>
            </a:extLst>
          </p:cNvPr>
          <p:cNvSpPr txBox="1"/>
          <p:nvPr/>
        </p:nvSpPr>
        <p:spPr>
          <a:xfrm>
            <a:off x="8813074" y="1703903"/>
            <a:ext cx="2647410" cy="307777"/>
          </a:xfrm>
          <a:prstGeom prst="rect">
            <a:avLst/>
          </a:prstGeom>
          <a:noFill/>
        </p:spPr>
        <p:txBody>
          <a:bodyPr wrap="square" rtlCol="0">
            <a:spAutoFit/>
          </a:bodyPr>
          <a:lstStyle/>
          <a:p>
            <a:r>
              <a:rPr lang="en-US" sz="1400" dirty="0">
                <a:solidFill>
                  <a:schemeClr val="accent1">
                    <a:lumMod val="75000"/>
                  </a:schemeClr>
                </a:solidFill>
              </a:rPr>
              <a:t>Shows activity</a:t>
            </a:r>
          </a:p>
        </p:txBody>
      </p:sp>
      <p:cxnSp>
        <p:nvCxnSpPr>
          <p:cNvPr id="7" name="Straight Arrow Connector 6">
            <a:extLst>
              <a:ext uri="{FF2B5EF4-FFF2-40B4-BE49-F238E27FC236}">
                <a16:creationId xmlns:a16="http://schemas.microsoft.com/office/drawing/2014/main" id="{9CE50587-5626-46C0-8075-48928C92D802}"/>
              </a:ext>
            </a:extLst>
          </p:cNvPr>
          <p:cNvCxnSpPr>
            <a:cxnSpLocks/>
          </p:cNvCxnSpPr>
          <p:nvPr/>
        </p:nvCxnSpPr>
        <p:spPr>
          <a:xfrm flipH="1" flipV="1">
            <a:off x="2947853" y="5193557"/>
            <a:ext cx="483324" cy="214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69683764-3D19-48B3-805B-E37C20AC541B}"/>
              </a:ext>
            </a:extLst>
          </p:cNvPr>
          <p:cNvSpPr>
            <a:spLocks noGrp="1"/>
          </p:cNvSpPr>
          <p:nvPr>
            <p:ph type="sldNum" sz="quarter" idx="12"/>
          </p:nvPr>
        </p:nvSpPr>
        <p:spPr/>
        <p:txBody>
          <a:bodyPr/>
          <a:lstStyle/>
          <a:p>
            <a:fld id="{BB9BFAE2-9CAF-466A-99B6-927D12D18993}" type="slidenum">
              <a:rPr lang="en-US" smtClean="0"/>
              <a:t>23</a:t>
            </a:fld>
            <a:endParaRPr lang="en-US"/>
          </a:p>
        </p:txBody>
      </p:sp>
    </p:spTree>
    <p:extLst>
      <p:ext uri="{BB962C8B-B14F-4D97-AF65-F5344CB8AC3E}">
        <p14:creationId xmlns:p14="http://schemas.microsoft.com/office/powerpoint/2010/main" val="3996166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399EA3-0C3E-4C21-89A9-0ADEA1D9DC2B}"/>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Profile – IV Pump: Elevated Risk (simulated)</a:t>
            </a:r>
          </a:p>
        </p:txBody>
      </p:sp>
      <p:pic>
        <p:nvPicPr>
          <p:cNvPr id="3" name="Picture 2">
            <a:extLst>
              <a:ext uri="{FF2B5EF4-FFF2-40B4-BE49-F238E27FC236}">
                <a16:creationId xmlns:a16="http://schemas.microsoft.com/office/drawing/2014/main" id="{D8507221-B8C6-4BB3-87DA-889BD31D244D}"/>
              </a:ext>
            </a:extLst>
          </p:cNvPr>
          <p:cNvPicPr>
            <a:picLocks noChangeAspect="1"/>
          </p:cNvPicPr>
          <p:nvPr/>
        </p:nvPicPr>
        <p:blipFill>
          <a:blip r:embed="rId2"/>
          <a:stretch>
            <a:fillRect/>
          </a:stretch>
        </p:blipFill>
        <p:spPr>
          <a:xfrm>
            <a:off x="618309" y="1137734"/>
            <a:ext cx="10067108" cy="5080185"/>
          </a:xfrm>
          <a:prstGeom prst="rect">
            <a:avLst/>
          </a:prstGeom>
        </p:spPr>
      </p:pic>
      <p:sp>
        <p:nvSpPr>
          <p:cNvPr id="4" name="Oval 3">
            <a:extLst>
              <a:ext uri="{FF2B5EF4-FFF2-40B4-BE49-F238E27FC236}">
                <a16:creationId xmlns:a16="http://schemas.microsoft.com/office/drawing/2014/main" id="{C91B8135-0077-4A7C-B87C-D721E68F65DF}"/>
              </a:ext>
            </a:extLst>
          </p:cNvPr>
          <p:cNvSpPr/>
          <p:nvPr/>
        </p:nvSpPr>
        <p:spPr>
          <a:xfrm>
            <a:off x="714103" y="1410790"/>
            <a:ext cx="2569028" cy="6966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3C1FFC3C-436F-412C-AB6A-9D08639A0542}"/>
              </a:ext>
            </a:extLst>
          </p:cNvPr>
          <p:cNvCxnSpPr>
            <a:cxnSpLocks/>
          </p:cNvCxnSpPr>
          <p:nvPr/>
        </p:nvCxnSpPr>
        <p:spPr>
          <a:xfrm flipH="1" flipV="1">
            <a:off x="3283131" y="1985556"/>
            <a:ext cx="557349" cy="243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E219F55-9B73-4230-86DE-CECE0AD59E37}"/>
              </a:ext>
            </a:extLst>
          </p:cNvPr>
          <p:cNvSpPr txBox="1"/>
          <p:nvPr/>
        </p:nvSpPr>
        <p:spPr>
          <a:xfrm>
            <a:off x="3561805" y="2240637"/>
            <a:ext cx="2647410" cy="307777"/>
          </a:xfrm>
          <a:prstGeom prst="rect">
            <a:avLst/>
          </a:prstGeom>
          <a:noFill/>
        </p:spPr>
        <p:txBody>
          <a:bodyPr wrap="square" rtlCol="0">
            <a:spAutoFit/>
          </a:bodyPr>
          <a:lstStyle/>
          <a:p>
            <a:r>
              <a:rPr lang="en-US" sz="1400" dirty="0">
                <a:solidFill>
                  <a:schemeClr val="accent1">
                    <a:lumMod val="75000"/>
                  </a:schemeClr>
                </a:solidFill>
              </a:rPr>
              <a:t>Increased Risk Score w/ Alert</a:t>
            </a:r>
          </a:p>
        </p:txBody>
      </p:sp>
      <p:sp>
        <p:nvSpPr>
          <p:cNvPr id="7" name="Oval 6">
            <a:extLst>
              <a:ext uri="{FF2B5EF4-FFF2-40B4-BE49-F238E27FC236}">
                <a16:creationId xmlns:a16="http://schemas.microsoft.com/office/drawing/2014/main" id="{95E321BF-CC67-4820-9B10-1AC6C7CED50D}"/>
              </a:ext>
            </a:extLst>
          </p:cNvPr>
          <p:cNvSpPr/>
          <p:nvPr/>
        </p:nvSpPr>
        <p:spPr>
          <a:xfrm>
            <a:off x="1271452" y="4606836"/>
            <a:ext cx="2569028" cy="11134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DA7FD52F-0CA4-4238-88E7-F762130E9328}"/>
              </a:ext>
            </a:extLst>
          </p:cNvPr>
          <p:cNvCxnSpPr>
            <a:cxnSpLocks/>
          </p:cNvCxnSpPr>
          <p:nvPr/>
        </p:nvCxnSpPr>
        <p:spPr>
          <a:xfrm flipH="1">
            <a:off x="4053840" y="4781006"/>
            <a:ext cx="605246" cy="138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FAEF133-E055-44E0-99AD-7097637BB8A3}"/>
              </a:ext>
            </a:extLst>
          </p:cNvPr>
          <p:cNvSpPr txBox="1"/>
          <p:nvPr/>
        </p:nvSpPr>
        <p:spPr>
          <a:xfrm>
            <a:off x="4328158" y="4467608"/>
            <a:ext cx="2647410" cy="307777"/>
          </a:xfrm>
          <a:prstGeom prst="rect">
            <a:avLst/>
          </a:prstGeom>
          <a:noFill/>
        </p:spPr>
        <p:txBody>
          <a:bodyPr wrap="square" rtlCol="0">
            <a:spAutoFit/>
          </a:bodyPr>
          <a:lstStyle/>
          <a:p>
            <a:r>
              <a:rPr lang="en-US" sz="1400" dirty="0">
                <a:solidFill>
                  <a:schemeClr val="accent1">
                    <a:lumMod val="75000"/>
                  </a:schemeClr>
                </a:solidFill>
              </a:rPr>
              <a:t>Anomalous behavior violations</a:t>
            </a:r>
          </a:p>
        </p:txBody>
      </p:sp>
      <p:sp>
        <p:nvSpPr>
          <p:cNvPr id="10" name="Slide Number Placeholder 9">
            <a:extLst>
              <a:ext uri="{FF2B5EF4-FFF2-40B4-BE49-F238E27FC236}">
                <a16:creationId xmlns:a16="http://schemas.microsoft.com/office/drawing/2014/main" id="{C0BF3B1B-C205-4239-816B-AFEA51D860AD}"/>
              </a:ext>
            </a:extLst>
          </p:cNvPr>
          <p:cNvSpPr>
            <a:spLocks noGrp="1"/>
          </p:cNvSpPr>
          <p:nvPr>
            <p:ph type="sldNum" sz="quarter" idx="12"/>
          </p:nvPr>
        </p:nvSpPr>
        <p:spPr/>
        <p:txBody>
          <a:bodyPr/>
          <a:lstStyle/>
          <a:p>
            <a:fld id="{BB9BFAE2-9CAF-466A-99B6-927D12D18993}" type="slidenum">
              <a:rPr lang="en-US" smtClean="0"/>
              <a:t>24</a:t>
            </a:fld>
            <a:endParaRPr lang="en-US"/>
          </a:p>
        </p:txBody>
      </p:sp>
    </p:spTree>
    <p:extLst>
      <p:ext uri="{BB962C8B-B14F-4D97-AF65-F5344CB8AC3E}">
        <p14:creationId xmlns:p14="http://schemas.microsoft.com/office/powerpoint/2010/main" val="4115628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50E147-5E4F-4938-ACC3-356C3F3829AC}"/>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Profile – IV Pump: Elevated Risk (simulated)</a:t>
            </a:r>
          </a:p>
        </p:txBody>
      </p:sp>
      <p:pic>
        <p:nvPicPr>
          <p:cNvPr id="3" name="Picture 2">
            <a:extLst>
              <a:ext uri="{FF2B5EF4-FFF2-40B4-BE49-F238E27FC236}">
                <a16:creationId xmlns:a16="http://schemas.microsoft.com/office/drawing/2014/main" id="{35E525A7-657E-436A-90C5-F6ED40BA64C4}"/>
              </a:ext>
            </a:extLst>
          </p:cNvPr>
          <p:cNvPicPr>
            <a:picLocks noChangeAspect="1"/>
          </p:cNvPicPr>
          <p:nvPr/>
        </p:nvPicPr>
        <p:blipFill>
          <a:blip r:embed="rId2"/>
          <a:stretch>
            <a:fillRect/>
          </a:stretch>
        </p:blipFill>
        <p:spPr>
          <a:xfrm>
            <a:off x="418011" y="1227909"/>
            <a:ext cx="10328366" cy="4963885"/>
          </a:xfrm>
          <a:prstGeom prst="rect">
            <a:avLst/>
          </a:prstGeom>
        </p:spPr>
      </p:pic>
      <p:cxnSp>
        <p:nvCxnSpPr>
          <p:cNvPr id="4" name="Straight Arrow Connector 3">
            <a:extLst>
              <a:ext uri="{FF2B5EF4-FFF2-40B4-BE49-F238E27FC236}">
                <a16:creationId xmlns:a16="http://schemas.microsoft.com/office/drawing/2014/main" id="{DEE5906B-ACE0-47EE-8BD5-7B5904231EFB}"/>
              </a:ext>
            </a:extLst>
          </p:cNvPr>
          <p:cNvCxnSpPr>
            <a:cxnSpLocks/>
          </p:cNvCxnSpPr>
          <p:nvPr/>
        </p:nvCxnSpPr>
        <p:spPr>
          <a:xfrm>
            <a:off x="4432664" y="2882538"/>
            <a:ext cx="966651" cy="278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DBAD0CF-49C1-490C-8CFA-CDA2D3B03EC0}"/>
              </a:ext>
            </a:extLst>
          </p:cNvPr>
          <p:cNvSpPr txBox="1"/>
          <p:nvPr/>
        </p:nvSpPr>
        <p:spPr>
          <a:xfrm>
            <a:off x="2268579" y="2318862"/>
            <a:ext cx="2647410" cy="523220"/>
          </a:xfrm>
          <a:prstGeom prst="rect">
            <a:avLst/>
          </a:prstGeom>
          <a:noFill/>
        </p:spPr>
        <p:txBody>
          <a:bodyPr wrap="square" rtlCol="0">
            <a:spAutoFit/>
          </a:bodyPr>
          <a:lstStyle/>
          <a:p>
            <a:r>
              <a:rPr lang="en-US" sz="1400" dirty="0">
                <a:solidFill>
                  <a:schemeClr val="accent1">
                    <a:lumMod val="75000"/>
                  </a:schemeClr>
                </a:solidFill>
              </a:rPr>
              <a:t>Shows abnormal use of protocols connecting to unexpected devices</a:t>
            </a:r>
          </a:p>
        </p:txBody>
      </p:sp>
      <p:sp>
        <p:nvSpPr>
          <p:cNvPr id="6" name="Slide Number Placeholder 5">
            <a:extLst>
              <a:ext uri="{FF2B5EF4-FFF2-40B4-BE49-F238E27FC236}">
                <a16:creationId xmlns:a16="http://schemas.microsoft.com/office/drawing/2014/main" id="{E5B5173E-5501-4391-88F1-5CDD2DB7938E}"/>
              </a:ext>
            </a:extLst>
          </p:cNvPr>
          <p:cNvSpPr>
            <a:spLocks noGrp="1"/>
          </p:cNvSpPr>
          <p:nvPr>
            <p:ph type="sldNum" sz="quarter" idx="12"/>
          </p:nvPr>
        </p:nvSpPr>
        <p:spPr/>
        <p:txBody>
          <a:bodyPr/>
          <a:lstStyle/>
          <a:p>
            <a:fld id="{BB9BFAE2-9CAF-466A-99B6-927D12D18993}" type="slidenum">
              <a:rPr lang="en-US" smtClean="0"/>
              <a:t>25</a:t>
            </a:fld>
            <a:endParaRPr lang="en-US"/>
          </a:p>
        </p:txBody>
      </p:sp>
    </p:spTree>
    <p:extLst>
      <p:ext uri="{BB962C8B-B14F-4D97-AF65-F5344CB8AC3E}">
        <p14:creationId xmlns:p14="http://schemas.microsoft.com/office/powerpoint/2010/main" val="461740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9C78E6-0297-407C-8ED7-B224DB079C31}"/>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Scenario Summary</a:t>
            </a:r>
          </a:p>
        </p:txBody>
      </p:sp>
      <p:sp>
        <p:nvSpPr>
          <p:cNvPr id="3" name="TextBox 2">
            <a:extLst>
              <a:ext uri="{FF2B5EF4-FFF2-40B4-BE49-F238E27FC236}">
                <a16:creationId xmlns:a16="http://schemas.microsoft.com/office/drawing/2014/main" id="{5FEE5534-3C7F-4552-8724-0F801416D042}"/>
              </a:ext>
            </a:extLst>
          </p:cNvPr>
          <p:cNvSpPr txBox="1"/>
          <p:nvPr/>
        </p:nvSpPr>
        <p:spPr>
          <a:xfrm>
            <a:off x="618309" y="1284137"/>
            <a:ext cx="9117874" cy="4832092"/>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None/>
            </a:pPr>
            <a:r>
              <a:rPr lang="en-US" sz="2800" dirty="0">
                <a:latin typeface="Arial" pitchFamily="34" charset="0"/>
                <a:cs typeface="Arial" pitchFamily="34" charset="0"/>
              </a:rPr>
              <a:t>Medical Device/IoT security platforms help provide a means of managing medical device security by providing correlated metrics:</a:t>
            </a:r>
          </a:p>
          <a:p>
            <a:pPr marL="285750" indent="-285750">
              <a:lnSpc>
                <a:spcPct val="100000"/>
              </a:lnSpc>
              <a:spcBef>
                <a:spcPts val="0"/>
              </a:spcBef>
              <a:buFont typeface="Arial" panose="020B0604020202020204" pitchFamily="34" charset="0"/>
              <a:buNone/>
            </a:pPr>
            <a:endParaRPr lang="en-US" sz="2800" dirty="0">
              <a:latin typeface="Arial" pitchFamily="34" charset="0"/>
              <a:cs typeface="Arial" pitchFamily="34" charset="0"/>
            </a:endParaRPr>
          </a:p>
          <a:p>
            <a:pPr marL="457200" indent="-457200">
              <a:lnSpc>
                <a:spcPct val="100000"/>
              </a:lnSpc>
              <a:spcBef>
                <a:spcPts val="0"/>
              </a:spcBef>
              <a:buFontTx/>
              <a:buChar char="-"/>
            </a:pPr>
            <a:r>
              <a:rPr lang="en-US" sz="2800" dirty="0">
                <a:latin typeface="Arial" pitchFamily="34" charset="0"/>
                <a:cs typeface="Arial" pitchFamily="34" charset="0"/>
              </a:rPr>
              <a:t>Visibility of networked medical devices</a:t>
            </a:r>
          </a:p>
          <a:p>
            <a:pPr marL="457200" indent="-457200">
              <a:lnSpc>
                <a:spcPct val="100000"/>
              </a:lnSpc>
              <a:spcBef>
                <a:spcPts val="0"/>
              </a:spcBef>
              <a:buFontTx/>
              <a:buChar char="-"/>
            </a:pPr>
            <a:r>
              <a:rPr lang="en-US" sz="2800" dirty="0">
                <a:latin typeface="Arial" pitchFamily="34" charset="0"/>
                <a:cs typeface="Arial" pitchFamily="34" charset="0"/>
              </a:rPr>
              <a:t>Physical location of device relative to network</a:t>
            </a:r>
          </a:p>
          <a:p>
            <a:pPr marL="457200" indent="-457200">
              <a:lnSpc>
                <a:spcPct val="100000"/>
              </a:lnSpc>
              <a:spcBef>
                <a:spcPts val="0"/>
              </a:spcBef>
              <a:buFontTx/>
              <a:buChar char="-"/>
            </a:pPr>
            <a:r>
              <a:rPr lang="en-US" sz="2800" dirty="0">
                <a:latin typeface="Arial" pitchFamily="34" charset="0"/>
                <a:cs typeface="Arial" pitchFamily="34" charset="0"/>
              </a:rPr>
              <a:t>Real-time behavior profile and risk assessment</a:t>
            </a:r>
          </a:p>
          <a:p>
            <a:pPr marL="457200" indent="-457200">
              <a:lnSpc>
                <a:spcPct val="100000"/>
              </a:lnSpc>
              <a:spcBef>
                <a:spcPts val="0"/>
              </a:spcBef>
              <a:buFontTx/>
              <a:buChar char="-"/>
            </a:pPr>
            <a:r>
              <a:rPr lang="en-US" sz="2800" dirty="0">
                <a:latin typeface="Arial" pitchFamily="34" charset="0"/>
                <a:cs typeface="Arial" pitchFamily="34" charset="0"/>
              </a:rPr>
              <a:t>Protocols being used by device</a:t>
            </a:r>
          </a:p>
          <a:p>
            <a:pPr marL="457200" indent="-457200">
              <a:lnSpc>
                <a:spcPct val="100000"/>
              </a:lnSpc>
              <a:spcBef>
                <a:spcPts val="0"/>
              </a:spcBef>
              <a:buFontTx/>
              <a:buChar char="-"/>
            </a:pPr>
            <a:r>
              <a:rPr lang="en-US" sz="2800" dirty="0">
                <a:latin typeface="Arial" pitchFamily="34" charset="0"/>
                <a:cs typeface="Arial" pitchFamily="34" charset="0"/>
              </a:rPr>
              <a:t>Network traffic map by protocol</a:t>
            </a:r>
          </a:p>
          <a:p>
            <a:pPr marL="457200" indent="-457200">
              <a:lnSpc>
                <a:spcPct val="100000"/>
              </a:lnSpc>
              <a:spcBef>
                <a:spcPts val="0"/>
              </a:spcBef>
              <a:buFontTx/>
              <a:buChar char="-"/>
            </a:pPr>
            <a:r>
              <a:rPr lang="en-US" sz="2800" dirty="0">
                <a:latin typeface="Arial" pitchFamily="34" charset="0"/>
                <a:cs typeface="Arial" pitchFamily="34" charset="0"/>
              </a:rPr>
              <a:t>Network neighborhood</a:t>
            </a:r>
          </a:p>
          <a:p>
            <a:pPr marL="457200" indent="-457200">
              <a:lnSpc>
                <a:spcPct val="100000"/>
              </a:lnSpc>
              <a:spcBef>
                <a:spcPts val="0"/>
              </a:spcBef>
              <a:buFontTx/>
              <a:buChar char="-"/>
            </a:pPr>
            <a:r>
              <a:rPr lang="en-US" sz="2800" dirty="0">
                <a:latin typeface="Arial" pitchFamily="34" charset="0"/>
                <a:cs typeface="Arial" pitchFamily="34" charset="0"/>
              </a:rPr>
              <a:t>Device-specific activity and category utilization</a:t>
            </a:r>
          </a:p>
        </p:txBody>
      </p:sp>
      <p:pic>
        <p:nvPicPr>
          <p:cNvPr id="4" name="Picture 3">
            <a:extLst>
              <a:ext uri="{FF2B5EF4-FFF2-40B4-BE49-F238E27FC236}">
                <a16:creationId xmlns:a16="http://schemas.microsoft.com/office/drawing/2014/main" id="{0F8A8774-4E2A-4718-BBC8-1DD1455FC0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97963" y="2077357"/>
            <a:ext cx="2182392" cy="2912654"/>
          </a:xfrm>
          <a:prstGeom prst="rect">
            <a:avLst/>
          </a:prstGeom>
        </p:spPr>
      </p:pic>
      <p:sp>
        <p:nvSpPr>
          <p:cNvPr id="5" name="Slide Number Placeholder 4">
            <a:extLst>
              <a:ext uri="{FF2B5EF4-FFF2-40B4-BE49-F238E27FC236}">
                <a16:creationId xmlns:a16="http://schemas.microsoft.com/office/drawing/2014/main" id="{1408ADC4-525C-452A-B7AB-2B3D4F9BC924}"/>
              </a:ext>
            </a:extLst>
          </p:cNvPr>
          <p:cNvSpPr>
            <a:spLocks noGrp="1"/>
          </p:cNvSpPr>
          <p:nvPr>
            <p:ph type="sldNum" sz="quarter" idx="12"/>
          </p:nvPr>
        </p:nvSpPr>
        <p:spPr/>
        <p:txBody>
          <a:bodyPr/>
          <a:lstStyle/>
          <a:p>
            <a:fld id="{BB9BFAE2-9CAF-466A-99B6-927D12D18993}" type="slidenum">
              <a:rPr lang="en-US" smtClean="0"/>
              <a:t>26</a:t>
            </a:fld>
            <a:endParaRPr lang="en-US"/>
          </a:p>
        </p:txBody>
      </p:sp>
    </p:spTree>
    <p:extLst>
      <p:ext uri="{BB962C8B-B14F-4D97-AF65-F5344CB8AC3E}">
        <p14:creationId xmlns:p14="http://schemas.microsoft.com/office/powerpoint/2010/main" val="370523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60A13-88B3-4CF9-A6EA-AAF61522CA08}"/>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What Else Do We Need?</a:t>
            </a:r>
          </a:p>
        </p:txBody>
      </p:sp>
      <p:sp>
        <p:nvSpPr>
          <p:cNvPr id="3" name="TextBox 2">
            <a:extLst>
              <a:ext uri="{FF2B5EF4-FFF2-40B4-BE49-F238E27FC236}">
                <a16:creationId xmlns:a16="http://schemas.microsoft.com/office/drawing/2014/main" id="{5614EC0C-6AF7-40D9-ABC7-790C424CE766}"/>
              </a:ext>
            </a:extLst>
          </p:cNvPr>
          <p:cNvSpPr txBox="1"/>
          <p:nvPr/>
        </p:nvSpPr>
        <p:spPr>
          <a:xfrm>
            <a:off x="618309" y="1237970"/>
            <a:ext cx="9091748" cy="4832092"/>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None/>
            </a:pPr>
            <a:r>
              <a:rPr lang="en-US" sz="2800" dirty="0">
                <a:latin typeface="Arial" pitchFamily="34" charset="0"/>
                <a:cs typeface="Arial" pitchFamily="34" charset="0"/>
              </a:rPr>
              <a:t>Integration, Orchestration, Automation and Response</a:t>
            </a:r>
          </a:p>
          <a:p>
            <a:pPr marL="457200" indent="-457200">
              <a:lnSpc>
                <a:spcPct val="100000"/>
              </a:lnSpc>
              <a:spcBef>
                <a:spcPts val="0"/>
              </a:spcBef>
              <a:buFontTx/>
              <a:buChar char="-"/>
            </a:pPr>
            <a:r>
              <a:rPr lang="en-US" sz="2800" dirty="0">
                <a:latin typeface="Arial" pitchFamily="34" charset="0"/>
                <a:cs typeface="Arial" pitchFamily="34" charset="0"/>
              </a:rPr>
              <a:t>Integration with network core for “echo-location”</a:t>
            </a:r>
          </a:p>
          <a:p>
            <a:pPr marL="457200" indent="-457200">
              <a:lnSpc>
                <a:spcPct val="100000"/>
              </a:lnSpc>
              <a:spcBef>
                <a:spcPts val="0"/>
              </a:spcBef>
              <a:buFontTx/>
              <a:buChar char="-"/>
            </a:pPr>
            <a:r>
              <a:rPr lang="en-US" sz="2800" dirty="0">
                <a:latin typeface="Arial" pitchFamily="34" charset="0"/>
                <a:cs typeface="Arial" pitchFamily="34" charset="0"/>
              </a:rPr>
              <a:t>Connection to MEMS/CMMS for medical and IoT device inventory synchronization</a:t>
            </a:r>
          </a:p>
          <a:p>
            <a:pPr marL="457200" indent="-457200">
              <a:lnSpc>
                <a:spcPct val="100000"/>
              </a:lnSpc>
              <a:spcBef>
                <a:spcPts val="0"/>
              </a:spcBef>
              <a:buFontTx/>
              <a:buChar char="-"/>
            </a:pPr>
            <a:r>
              <a:rPr lang="en-US" sz="2800" dirty="0">
                <a:latin typeface="Arial" pitchFamily="34" charset="0"/>
                <a:cs typeface="Arial" pitchFamily="34" charset="0"/>
              </a:rPr>
              <a:t>Integration to vulnerability scanning platform for on demand scans</a:t>
            </a:r>
          </a:p>
          <a:p>
            <a:pPr marL="457200" indent="-457200">
              <a:lnSpc>
                <a:spcPct val="100000"/>
              </a:lnSpc>
              <a:spcBef>
                <a:spcPts val="0"/>
              </a:spcBef>
              <a:buFontTx/>
              <a:buChar char="-"/>
            </a:pPr>
            <a:r>
              <a:rPr lang="en-US" sz="2800" dirty="0">
                <a:latin typeface="Arial" pitchFamily="34" charset="0"/>
                <a:cs typeface="Arial" pitchFamily="34" charset="0"/>
              </a:rPr>
              <a:t>Feed data to SIEM for event correlation</a:t>
            </a:r>
          </a:p>
          <a:p>
            <a:pPr marL="457200" indent="-457200">
              <a:lnSpc>
                <a:spcPct val="100000"/>
              </a:lnSpc>
              <a:spcBef>
                <a:spcPts val="0"/>
              </a:spcBef>
              <a:buFontTx/>
              <a:buChar char="-"/>
            </a:pPr>
            <a:r>
              <a:rPr lang="en-US" sz="2800" dirty="0">
                <a:latin typeface="Arial" pitchFamily="34" charset="0"/>
                <a:cs typeface="Arial" pitchFamily="34" charset="0"/>
              </a:rPr>
              <a:t>Integration to IDS/IPS for automated/ad hoc quarantine and response</a:t>
            </a:r>
          </a:p>
          <a:p>
            <a:pPr>
              <a:lnSpc>
                <a:spcPct val="100000"/>
              </a:lnSpc>
              <a:spcBef>
                <a:spcPts val="0"/>
              </a:spcBef>
            </a:pPr>
            <a:endParaRPr lang="en-US" sz="2800" dirty="0">
              <a:latin typeface="Arial" pitchFamily="34" charset="0"/>
              <a:cs typeface="Arial" pitchFamily="34" charset="0"/>
            </a:endParaRPr>
          </a:p>
          <a:p>
            <a:pPr>
              <a:lnSpc>
                <a:spcPct val="100000"/>
              </a:lnSpc>
              <a:spcBef>
                <a:spcPts val="0"/>
              </a:spcBef>
            </a:pPr>
            <a:r>
              <a:rPr lang="en-US" sz="2800" dirty="0">
                <a:latin typeface="Arial" pitchFamily="34" charset="0"/>
                <a:cs typeface="Arial" pitchFamily="34" charset="0"/>
              </a:rPr>
              <a:t>Vulnerability/Risk Assessment (CVE, CVSS, MDS</a:t>
            </a:r>
            <a:r>
              <a:rPr lang="en-US" sz="2800" baseline="30000" dirty="0">
                <a:latin typeface="Arial" pitchFamily="34" charset="0"/>
                <a:cs typeface="Arial" pitchFamily="34" charset="0"/>
              </a:rPr>
              <a:t>2</a:t>
            </a:r>
            <a:r>
              <a:rPr lang="en-US" sz="2800" dirty="0">
                <a:latin typeface="Arial" pitchFamily="34" charset="0"/>
                <a:cs typeface="Arial" pitchFamily="34" charset="0"/>
              </a:rPr>
              <a:t>, etc.)</a:t>
            </a:r>
          </a:p>
        </p:txBody>
      </p:sp>
      <p:pic>
        <p:nvPicPr>
          <p:cNvPr id="4" name="Picture 3">
            <a:extLst>
              <a:ext uri="{FF2B5EF4-FFF2-40B4-BE49-F238E27FC236}">
                <a16:creationId xmlns:a16="http://schemas.microsoft.com/office/drawing/2014/main" id="{1C0C1EA6-7F58-465C-98DA-AF7C3091DA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63298" y="1551668"/>
            <a:ext cx="2458328" cy="2776492"/>
          </a:xfrm>
          <a:prstGeom prst="rect">
            <a:avLst/>
          </a:prstGeom>
        </p:spPr>
      </p:pic>
      <p:sp>
        <p:nvSpPr>
          <p:cNvPr id="5" name="Slide Number Placeholder 4">
            <a:extLst>
              <a:ext uri="{FF2B5EF4-FFF2-40B4-BE49-F238E27FC236}">
                <a16:creationId xmlns:a16="http://schemas.microsoft.com/office/drawing/2014/main" id="{8C787D87-557C-417E-AFBA-3D167966241B}"/>
              </a:ext>
            </a:extLst>
          </p:cNvPr>
          <p:cNvSpPr>
            <a:spLocks noGrp="1"/>
          </p:cNvSpPr>
          <p:nvPr>
            <p:ph type="sldNum" sz="quarter" idx="12"/>
          </p:nvPr>
        </p:nvSpPr>
        <p:spPr/>
        <p:txBody>
          <a:bodyPr/>
          <a:lstStyle/>
          <a:p>
            <a:fld id="{BB9BFAE2-9CAF-466A-99B6-927D12D18993}" type="slidenum">
              <a:rPr lang="en-US" smtClean="0"/>
              <a:t>27</a:t>
            </a:fld>
            <a:endParaRPr lang="en-US"/>
          </a:p>
        </p:txBody>
      </p:sp>
    </p:spTree>
    <p:extLst>
      <p:ext uri="{BB962C8B-B14F-4D97-AF65-F5344CB8AC3E}">
        <p14:creationId xmlns:p14="http://schemas.microsoft.com/office/powerpoint/2010/main" val="2061465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AE90EE-4C6B-443F-87C1-CEBD243046B3}"/>
              </a:ext>
            </a:extLst>
          </p:cNvPr>
          <p:cNvSpPr txBox="1"/>
          <p:nvPr/>
        </p:nvSpPr>
        <p:spPr>
          <a:xfrm>
            <a:off x="609600" y="447432"/>
            <a:ext cx="10972800" cy="769441"/>
          </a:xfrm>
          <a:prstGeom prst="rect">
            <a:avLst/>
          </a:prstGeom>
          <a:noFill/>
        </p:spPr>
        <p:txBody>
          <a:bodyPr wrap="square" rtlCol="0">
            <a:spAutoFit/>
          </a:bodyPr>
          <a:lstStyle/>
          <a:p>
            <a:r>
              <a:rPr lang="en-US" sz="4400" dirty="0">
                <a:latin typeface="maven pro"/>
              </a:rPr>
              <a:t>Vulnerability Discovery – “URGENT/11”</a:t>
            </a:r>
          </a:p>
        </p:txBody>
      </p:sp>
      <p:pic>
        <p:nvPicPr>
          <p:cNvPr id="3" name="Picture 2">
            <a:extLst>
              <a:ext uri="{FF2B5EF4-FFF2-40B4-BE49-F238E27FC236}">
                <a16:creationId xmlns:a16="http://schemas.microsoft.com/office/drawing/2014/main" id="{B23DA0F7-B06B-42F6-BBCC-86F0058B73B2}"/>
              </a:ext>
            </a:extLst>
          </p:cNvPr>
          <p:cNvPicPr>
            <a:picLocks noChangeAspect="1"/>
          </p:cNvPicPr>
          <p:nvPr/>
        </p:nvPicPr>
        <p:blipFill>
          <a:blip r:embed="rId2"/>
          <a:stretch>
            <a:fillRect/>
          </a:stretch>
        </p:blipFill>
        <p:spPr>
          <a:xfrm>
            <a:off x="1049383" y="1216873"/>
            <a:ext cx="10093234" cy="4693920"/>
          </a:xfrm>
          <a:prstGeom prst="rect">
            <a:avLst/>
          </a:prstGeom>
        </p:spPr>
      </p:pic>
      <p:sp>
        <p:nvSpPr>
          <p:cNvPr id="4" name="Slide Number Placeholder 3">
            <a:extLst>
              <a:ext uri="{FF2B5EF4-FFF2-40B4-BE49-F238E27FC236}">
                <a16:creationId xmlns:a16="http://schemas.microsoft.com/office/drawing/2014/main" id="{EF686DC0-F3F9-4A49-BC85-A4CEBAEF1130}"/>
              </a:ext>
            </a:extLst>
          </p:cNvPr>
          <p:cNvSpPr>
            <a:spLocks noGrp="1"/>
          </p:cNvSpPr>
          <p:nvPr>
            <p:ph type="sldNum" sz="quarter" idx="12"/>
          </p:nvPr>
        </p:nvSpPr>
        <p:spPr/>
        <p:txBody>
          <a:bodyPr/>
          <a:lstStyle/>
          <a:p>
            <a:fld id="{BB9BFAE2-9CAF-466A-99B6-927D12D18993}" type="slidenum">
              <a:rPr lang="en-US" smtClean="0"/>
              <a:t>28</a:t>
            </a:fld>
            <a:endParaRPr lang="en-US"/>
          </a:p>
        </p:txBody>
      </p:sp>
    </p:spTree>
    <p:extLst>
      <p:ext uri="{BB962C8B-B14F-4D97-AF65-F5344CB8AC3E}">
        <p14:creationId xmlns:p14="http://schemas.microsoft.com/office/powerpoint/2010/main" val="984069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B78812-7065-4869-A9EE-B1156F78FAA8}"/>
              </a:ext>
            </a:extLst>
          </p:cNvPr>
          <p:cNvSpPr txBox="1"/>
          <p:nvPr/>
        </p:nvSpPr>
        <p:spPr>
          <a:xfrm>
            <a:off x="609600" y="357051"/>
            <a:ext cx="10972800" cy="769441"/>
          </a:xfrm>
          <a:prstGeom prst="rect">
            <a:avLst/>
          </a:prstGeom>
          <a:noFill/>
        </p:spPr>
        <p:txBody>
          <a:bodyPr wrap="square" rtlCol="0">
            <a:spAutoFit/>
          </a:bodyPr>
          <a:lstStyle/>
          <a:p>
            <a:r>
              <a:rPr lang="en-US" sz="4400" dirty="0">
                <a:latin typeface="maven pro"/>
              </a:rPr>
              <a:t>Vulnerability Impact – “URGENT/11” Impact</a:t>
            </a:r>
          </a:p>
        </p:txBody>
      </p:sp>
      <p:pic>
        <p:nvPicPr>
          <p:cNvPr id="3" name="Picture 2">
            <a:extLst>
              <a:ext uri="{FF2B5EF4-FFF2-40B4-BE49-F238E27FC236}">
                <a16:creationId xmlns:a16="http://schemas.microsoft.com/office/drawing/2014/main" id="{31E67CD6-297E-4FCD-B23C-7BE8213A4DFE}"/>
              </a:ext>
            </a:extLst>
          </p:cNvPr>
          <p:cNvPicPr>
            <a:picLocks noChangeAspect="1"/>
          </p:cNvPicPr>
          <p:nvPr/>
        </p:nvPicPr>
        <p:blipFill>
          <a:blip r:embed="rId2"/>
          <a:stretch>
            <a:fillRect/>
          </a:stretch>
        </p:blipFill>
        <p:spPr>
          <a:xfrm>
            <a:off x="910045" y="1126492"/>
            <a:ext cx="10371909" cy="5082719"/>
          </a:xfrm>
          <a:prstGeom prst="rect">
            <a:avLst/>
          </a:prstGeom>
        </p:spPr>
      </p:pic>
      <p:sp>
        <p:nvSpPr>
          <p:cNvPr id="4" name="Slide Number Placeholder 3">
            <a:extLst>
              <a:ext uri="{FF2B5EF4-FFF2-40B4-BE49-F238E27FC236}">
                <a16:creationId xmlns:a16="http://schemas.microsoft.com/office/drawing/2014/main" id="{608504C8-4B87-4455-9FA7-6790F883F632}"/>
              </a:ext>
            </a:extLst>
          </p:cNvPr>
          <p:cNvSpPr>
            <a:spLocks noGrp="1"/>
          </p:cNvSpPr>
          <p:nvPr>
            <p:ph type="sldNum" sz="quarter" idx="12"/>
          </p:nvPr>
        </p:nvSpPr>
        <p:spPr/>
        <p:txBody>
          <a:bodyPr/>
          <a:lstStyle/>
          <a:p>
            <a:fld id="{BB9BFAE2-9CAF-466A-99B6-927D12D18993}" type="slidenum">
              <a:rPr lang="en-US" smtClean="0"/>
              <a:t>29</a:t>
            </a:fld>
            <a:endParaRPr lang="en-US"/>
          </a:p>
        </p:txBody>
      </p:sp>
    </p:spTree>
    <p:extLst>
      <p:ext uri="{BB962C8B-B14F-4D97-AF65-F5344CB8AC3E}">
        <p14:creationId xmlns:p14="http://schemas.microsoft.com/office/powerpoint/2010/main" val="210984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3ED8C6-898E-449D-BD5D-69CBDEA2431D}"/>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Why are we here?</a:t>
            </a:r>
          </a:p>
        </p:txBody>
      </p:sp>
      <p:sp>
        <p:nvSpPr>
          <p:cNvPr id="5" name="TextBox 4">
            <a:extLst>
              <a:ext uri="{FF2B5EF4-FFF2-40B4-BE49-F238E27FC236}">
                <a16:creationId xmlns:a16="http://schemas.microsoft.com/office/drawing/2014/main" id="{930E7353-5232-486A-9958-DD0951FBE5C3}"/>
              </a:ext>
            </a:extLst>
          </p:cNvPr>
          <p:cNvSpPr txBox="1"/>
          <p:nvPr/>
        </p:nvSpPr>
        <p:spPr>
          <a:xfrm>
            <a:off x="1071155" y="2009708"/>
            <a:ext cx="7541622" cy="3539430"/>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None/>
            </a:pPr>
            <a:r>
              <a:rPr lang="en-US" sz="2800" dirty="0"/>
              <a:t>With the rapid growth of medical devices in the interconnected healthcare landscape, CISOs face the challenge of providing security for devices which look and act differently from traditional IT devices. The need to extend an IT security management program to medical devices is paramount to secure the HIT computing environment.</a:t>
            </a:r>
          </a:p>
        </p:txBody>
      </p:sp>
      <p:pic>
        <p:nvPicPr>
          <p:cNvPr id="6" name="Picture 2" descr="C:\Users\Kris and Terri\AppData\Local\Microsoft\Windows\INetCache\IE\GNF67EYE\Smart-Meter-Security[1].jpg">
            <a:extLst>
              <a:ext uri="{FF2B5EF4-FFF2-40B4-BE49-F238E27FC236}">
                <a16:creationId xmlns:a16="http://schemas.microsoft.com/office/drawing/2014/main" id="{1DCE48DE-9789-4245-AF6A-7431285DB074}"/>
              </a:ext>
            </a:extLst>
          </p:cNvPr>
          <p:cNvPicPr>
            <a:picLocks noChangeAspect="1" noChangeArrowheads="1"/>
          </p:cNvPicPr>
          <p:nvPr/>
        </p:nvPicPr>
        <p:blipFill>
          <a:blip r:embed="rId2"/>
          <a:srcRect/>
          <a:stretch>
            <a:fillRect/>
          </a:stretch>
        </p:blipFill>
        <p:spPr bwMode="auto">
          <a:xfrm>
            <a:off x="9055132" y="1235065"/>
            <a:ext cx="2065713" cy="1549285"/>
          </a:xfrm>
          <a:prstGeom prst="rect">
            <a:avLst/>
          </a:prstGeom>
          <a:noFill/>
        </p:spPr>
      </p:pic>
      <p:sp>
        <p:nvSpPr>
          <p:cNvPr id="2" name="Slide Number Placeholder 1">
            <a:extLst>
              <a:ext uri="{FF2B5EF4-FFF2-40B4-BE49-F238E27FC236}">
                <a16:creationId xmlns:a16="http://schemas.microsoft.com/office/drawing/2014/main" id="{7AE39A6B-E3BA-4016-BDFC-3D30968D770B}"/>
              </a:ext>
            </a:extLst>
          </p:cNvPr>
          <p:cNvSpPr>
            <a:spLocks noGrp="1"/>
          </p:cNvSpPr>
          <p:nvPr>
            <p:ph type="sldNum" sz="quarter" idx="12"/>
          </p:nvPr>
        </p:nvSpPr>
        <p:spPr/>
        <p:txBody>
          <a:bodyPr/>
          <a:lstStyle/>
          <a:p>
            <a:fld id="{BB9BFAE2-9CAF-466A-99B6-927D12D18993}" type="slidenum">
              <a:rPr lang="en-US" smtClean="0"/>
              <a:t>3</a:t>
            </a:fld>
            <a:endParaRPr lang="en-US"/>
          </a:p>
        </p:txBody>
      </p:sp>
    </p:spTree>
    <p:extLst>
      <p:ext uri="{BB962C8B-B14F-4D97-AF65-F5344CB8AC3E}">
        <p14:creationId xmlns:p14="http://schemas.microsoft.com/office/powerpoint/2010/main" val="2846573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D5DB94-8696-4C51-A007-DDB4602C6CD4}"/>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Questions?</a:t>
            </a:r>
          </a:p>
        </p:txBody>
      </p:sp>
      <p:sp>
        <p:nvSpPr>
          <p:cNvPr id="3" name="TextBox 2">
            <a:extLst>
              <a:ext uri="{FF2B5EF4-FFF2-40B4-BE49-F238E27FC236}">
                <a16:creationId xmlns:a16="http://schemas.microsoft.com/office/drawing/2014/main" id="{FA9B950C-02AF-4895-B39A-7C489A689181}"/>
              </a:ext>
            </a:extLst>
          </p:cNvPr>
          <p:cNvSpPr txBox="1"/>
          <p:nvPr/>
        </p:nvSpPr>
        <p:spPr>
          <a:xfrm>
            <a:off x="1071155" y="1736229"/>
            <a:ext cx="10067108" cy="3385542"/>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None/>
            </a:pPr>
            <a:r>
              <a:rPr lang="en-US" sz="2800" dirty="0">
                <a:latin typeface="Arial" pitchFamily="34" charset="0"/>
                <a:cs typeface="Arial" pitchFamily="34" charset="0"/>
              </a:rPr>
              <a:t>Contact Information:</a:t>
            </a:r>
          </a:p>
          <a:p>
            <a:pPr marL="836676" lvl="1">
              <a:lnSpc>
                <a:spcPct val="100000"/>
              </a:lnSpc>
              <a:spcBef>
                <a:spcPts val="0"/>
              </a:spcBef>
              <a:buFont typeface="Arial" panose="020B0604020202020204" pitchFamily="34" charset="0"/>
              <a:buNone/>
            </a:pPr>
            <a:r>
              <a:rPr lang="en-US" sz="2800" dirty="0">
                <a:latin typeface="Arial" pitchFamily="34" charset="0"/>
                <a:cs typeface="Arial" pitchFamily="34" charset="0"/>
              </a:rPr>
              <a:t>Kristopher Kusche, M.Eng., CISSP, CPHIMS, FHIMSS, HCISPP</a:t>
            </a:r>
          </a:p>
          <a:p>
            <a:pPr marL="836676" lvl="1">
              <a:lnSpc>
                <a:spcPct val="100000"/>
              </a:lnSpc>
              <a:spcBef>
                <a:spcPts val="0"/>
              </a:spcBef>
              <a:buFont typeface="Arial" panose="020B0604020202020204" pitchFamily="34" charset="0"/>
              <a:buNone/>
            </a:pPr>
            <a:r>
              <a:rPr lang="en-US" sz="2800" dirty="0">
                <a:latin typeface="Arial" pitchFamily="34" charset="0"/>
                <a:cs typeface="Arial" pitchFamily="34" charset="0"/>
              </a:rPr>
              <a:t>Vice President &amp; CISO</a:t>
            </a:r>
          </a:p>
          <a:p>
            <a:pPr marL="836676" lvl="1">
              <a:lnSpc>
                <a:spcPct val="100000"/>
              </a:lnSpc>
              <a:spcBef>
                <a:spcPts val="0"/>
              </a:spcBef>
              <a:buFont typeface="Arial" panose="020B0604020202020204" pitchFamily="34" charset="0"/>
              <a:buNone/>
            </a:pPr>
            <a:r>
              <a:rPr lang="en-US" sz="2800" dirty="0">
                <a:latin typeface="Arial" pitchFamily="34" charset="0"/>
                <a:cs typeface="Arial" pitchFamily="34" charset="0"/>
              </a:rPr>
              <a:t>Albany Medical Center</a:t>
            </a:r>
          </a:p>
          <a:p>
            <a:pPr marL="836676" lvl="1">
              <a:lnSpc>
                <a:spcPct val="100000"/>
              </a:lnSpc>
              <a:spcBef>
                <a:spcPts val="0"/>
              </a:spcBef>
              <a:buFont typeface="Arial" panose="020B0604020202020204" pitchFamily="34" charset="0"/>
              <a:buNone/>
            </a:pPr>
            <a:r>
              <a:rPr lang="en-US" sz="2800" dirty="0">
                <a:latin typeface="Arial" pitchFamily="34" charset="0"/>
                <a:cs typeface="Arial" pitchFamily="34" charset="0"/>
                <a:hlinkClick r:id="rId2"/>
              </a:rPr>
              <a:t>kuschek@amc.edu</a:t>
            </a:r>
            <a:endParaRPr lang="en-US" sz="2800" dirty="0">
              <a:latin typeface="Arial" pitchFamily="34" charset="0"/>
              <a:cs typeface="Arial" pitchFamily="34" charset="0"/>
            </a:endParaRPr>
          </a:p>
          <a:p>
            <a:pPr marL="836676" lvl="1">
              <a:lnSpc>
                <a:spcPct val="100000"/>
              </a:lnSpc>
              <a:spcBef>
                <a:spcPts val="0"/>
              </a:spcBef>
              <a:buFont typeface="Arial" panose="020B0604020202020204" pitchFamily="34" charset="0"/>
              <a:buNone/>
            </a:pPr>
            <a:r>
              <a:rPr lang="en-US" sz="2800" dirty="0">
                <a:latin typeface="Arial" pitchFamily="34" charset="0"/>
                <a:cs typeface="Arial" pitchFamily="34" charset="0"/>
              </a:rPr>
              <a:t>(518) 262-4690</a:t>
            </a:r>
          </a:p>
          <a:p>
            <a:endParaRPr lang="en-US" dirty="0"/>
          </a:p>
        </p:txBody>
      </p:sp>
      <p:pic>
        <p:nvPicPr>
          <p:cNvPr id="4" name="Picture 3" descr="brandmark_2color_horizontal_footer.png">
            <a:extLst>
              <a:ext uri="{FF2B5EF4-FFF2-40B4-BE49-F238E27FC236}">
                <a16:creationId xmlns:a16="http://schemas.microsoft.com/office/drawing/2014/main" id="{EE51B125-7CC1-4205-A7E7-41AF3A8C45DD}"/>
              </a:ext>
            </a:extLst>
          </p:cNvPr>
          <p:cNvPicPr>
            <a:picLocks noChangeAspect="1"/>
          </p:cNvPicPr>
          <p:nvPr/>
        </p:nvPicPr>
        <p:blipFill>
          <a:blip r:embed="rId3"/>
          <a:stretch>
            <a:fillRect/>
          </a:stretch>
        </p:blipFill>
        <p:spPr>
          <a:xfrm>
            <a:off x="1930781" y="4911156"/>
            <a:ext cx="2462575" cy="421230"/>
          </a:xfrm>
          <a:prstGeom prst="rect">
            <a:avLst/>
          </a:prstGeom>
        </p:spPr>
      </p:pic>
      <p:sp>
        <p:nvSpPr>
          <p:cNvPr id="5" name="Slide Number Placeholder 4">
            <a:extLst>
              <a:ext uri="{FF2B5EF4-FFF2-40B4-BE49-F238E27FC236}">
                <a16:creationId xmlns:a16="http://schemas.microsoft.com/office/drawing/2014/main" id="{E5B215DF-7702-4BCD-AD0E-FF8879A0F675}"/>
              </a:ext>
            </a:extLst>
          </p:cNvPr>
          <p:cNvSpPr>
            <a:spLocks noGrp="1"/>
          </p:cNvSpPr>
          <p:nvPr>
            <p:ph type="sldNum" sz="quarter" idx="12"/>
          </p:nvPr>
        </p:nvSpPr>
        <p:spPr/>
        <p:txBody>
          <a:bodyPr/>
          <a:lstStyle/>
          <a:p>
            <a:fld id="{BB9BFAE2-9CAF-466A-99B6-927D12D18993}" type="slidenum">
              <a:rPr lang="en-US" smtClean="0"/>
              <a:t>30</a:t>
            </a:fld>
            <a:endParaRPr lang="en-US"/>
          </a:p>
        </p:txBody>
      </p:sp>
    </p:spTree>
    <p:extLst>
      <p:ext uri="{BB962C8B-B14F-4D97-AF65-F5344CB8AC3E}">
        <p14:creationId xmlns:p14="http://schemas.microsoft.com/office/powerpoint/2010/main" val="169874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0D4E4C-3217-4EAC-B003-3822065627B2}"/>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Why am I here?</a:t>
            </a:r>
          </a:p>
        </p:txBody>
      </p:sp>
      <p:sp>
        <p:nvSpPr>
          <p:cNvPr id="3" name="TextBox 2">
            <a:extLst>
              <a:ext uri="{FF2B5EF4-FFF2-40B4-BE49-F238E27FC236}">
                <a16:creationId xmlns:a16="http://schemas.microsoft.com/office/drawing/2014/main" id="{9B5A9A78-6E1F-412D-B646-D88476E34407}"/>
              </a:ext>
            </a:extLst>
          </p:cNvPr>
          <p:cNvSpPr txBox="1"/>
          <p:nvPr/>
        </p:nvSpPr>
        <p:spPr>
          <a:xfrm>
            <a:off x="1062446" y="1443841"/>
            <a:ext cx="8482148" cy="4832092"/>
          </a:xfrm>
          <a:prstGeom prst="rect">
            <a:avLst/>
          </a:prstGeom>
          <a:noFill/>
        </p:spPr>
        <p:txBody>
          <a:bodyPr wrap="square" rtlCol="0">
            <a:spAutoFit/>
          </a:bodyPr>
          <a:lstStyle/>
          <a:p>
            <a:pPr marL="285750" indent="-285750"/>
            <a:r>
              <a:rPr lang="en-US" sz="2800" dirty="0">
                <a:solidFill>
                  <a:srgbClr val="333333"/>
                </a:solidFill>
                <a:latin typeface="maven pro"/>
              </a:rPr>
              <a:t>Healthcare Information Technology executive with 25+ years of academic medical center experience</a:t>
            </a:r>
          </a:p>
          <a:p>
            <a:pPr marL="285750" indent="-285750"/>
            <a:endParaRPr lang="en-US" sz="2800" dirty="0">
              <a:solidFill>
                <a:srgbClr val="333333"/>
              </a:solidFill>
              <a:latin typeface="maven pro"/>
            </a:endParaRPr>
          </a:p>
          <a:p>
            <a:pPr marL="285750" indent="-285750"/>
            <a:r>
              <a:rPr lang="en-US" sz="2800" dirty="0">
                <a:solidFill>
                  <a:srgbClr val="333333"/>
                </a:solidFill>
                <a:latin typeface="maven pro"/>
              </a:rPr>
              <a:t>Master’s degreed biomedical engineer with 25+ years of biomedical engineering management experience</a:t>
            </a:r>
          </a:p>
          <a:p>
            <a:pPr marL="285750" indent="-285750"/>
            <a:endParaRPr lang="en-US" sz="2800" dirty="0">
              <a:solidFill>
                <a:srgbClr val="333333"/>
              </a:solidFill>
              <a:latin typeface="maven pro"/>
            </a:endParaRPr>
          </a:p>
          <a:p>
            <a:pPr marL="285750" indent="-285750"/>
            <a:r>
              <a:rPr lang="en-US" sz="2800" dirty="0">
                <a:solidFill>
                  <a:srgbClr val="333333"/>
                </a:solidFill>
                <a:latin typeface="maven pro"/>
              </a:rPr>
              <a:t>15+ year academic medical center Chief Information Security Officer experience</a:t>
            </a:r>
          </a:p>
          <a:p>
            <a:pPr marL="285750" indent="-285750"/>
            <a:endParaRPr lang="en-US" sz="2800" dirty="0">
              <a:solidFill>
                <a:srgbClr val="333333"/>
              </a:solidFill>
              <a:latin typeface="maven pro"/>
            </a:endParaRPr>
          </a:p>
          <a:p>
            <a:pPr marL="285750" indent="-285750"/>
            <a:r>
              <a:rPr lang="en-US" sz="2800" dirty="0">
                <a:solidFill>
                  <a:srgbClr val="333333"/>
                </a:solidFill>
                <a:latin typeface="maven pro"/>
              </a:rPr>
              <a:t>CISSP, CPHIMS and HCISPP certified cybersecurity professional</a:t>
            </a:r>
            <a:endParaRPr lang="en-US" dirty="0"/>
          </a:p>
        </p:txBody>
      </p:sp>
      <p:pic>
        <p:nvPicPr>
          <p:cNvPr id="4" name="Picture 3" descr="A picture containing wire&#10;&#10;Description automatically generated">
            <a:extLst>
              <a:ext uri="{FF2B5EF4-FFF2-40B4-BE49-F238E27FC236}">
                <a16:creationId xmlns:a16="http://schemas.microsoft.com/office/drawing/2014/main" id="{A006428E-8747-4DD9-A604-8B80C36B9A0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19434" y="1126492"/>
            <a:ext cx="1971675" cy="1624013"/>
          </a:xfrm>
          <a:prstGeom prst="rect">
            <a:avLst/>
          </a:prstGeom>
        </p:spPr>
      </p:pic>
      <p:sp>
        <p:nvSpPr>
          <p:cNvPr id="5" name="Slide Number Placeholder 4">
            <a:extLst>
              <a:ext uri="{FF2B5EF4-FFF2-40B4-BE49-F238E27FC236}">
                <a16:creationId xmlns:a16="http://schemas.microsoft.com/office/drawing/2014/main" id="{DC13BAA2-C11B-4EE8-B506-7168FB6D539C}"/>
              </a:ext>
            </a:extLst>
          </p:cNvPr>
          <p:cNvSpPr>
            <a:spLocks noGrp="1"/>
          </p:cNvSpPr>
          <p:nvPr>
            <p:ph type="sldNum" sz="quarter" idx="12"/>
          </p:nvPr>
        </p:nvSpPr>
        <p:spPr/>
        <p:txBody>
          <a:bodyPr/>
          <a:lstStyle/>
          <a:p>
            <a:fld id="{BB9BFAE2-9CAF-466A-99B6-927D12D18993}" type="slidenum">
              <a:rPr lang="en-US" smtClean="0"/>
              <a:t>4</a:t>
            </a:fld>
            <a:endParaRPr lang="en-US"/>
          </a:p>
        </p:txBody>
      </p:sp>
    </p:spTree>
    <p:extLst>
      <p:ext uri="{BB962C8B-B14F-4D97-AF65-F5344CB8AC3E}">
        <p14:creationId xmlns:p14="http://schemas.microsoft.com/office/powerpoint/2010/main" val="174950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A33B5A-F924-4011-87DB-F84D09A1AB25}"/>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Objectives</a:t>
            </a:r>
          </a:p>
        </p:txBody>
      </p:sp>
      <p:sp>
        <p:nvSpPr>
          <p:cNvPr id="3" name="TextBox 2">
            <a:extLst>
              <a:ext uri="{FF2B5EF4-FFF2-40B4-BE49-F238E27FC236}">
                <a16:creationId xmlns:a16="http://schemas.microsoft.com/office/drawing/2014/main" id="{E3D8AA02-D7A4-480B-9DCE-37BBC876175B}"/>
              </a:ext>
            </a:extLst>
          </p:cNvPr>
          <p:cNvSpPr txBox="1"/>
          <p:nvPr/>
        </p:nvSpPr>
        <p:spPr>
          <a:xfrm>
            <a:off x="1071155" y="1222470"/>
            <a:ext cx="9788434" cy="5601533"/>
          </a:xfrm>
          <a:prstGeom prst="rect">
            <a:avLst/>
          </a:prstGeom>
          <a:noFill/>
        </p:spPr>
        <p:txBody>
          <a:bodyPr wrap="square" rtlCol="0">
            <a:spAutoFit/>
          </a:bodyPr>
          <a:lstStyle/>
          <a:p>
            <a:r>
              <a:rPr lang="en-US" sz="2800" dirty="0">
                <a:solidFill>
                  <a:srgbClr val="333333"/>
                </a:solidFill>
                <a:latin typeface="maven pro"/>
              </a:rPr>
              <a:t>This presentation will help the IT Executive understand:</a:t>
            </a:r>
          </a:p>
          <a:p>
            <a:endParaRPr lang="en-US" sz="1200" dirty="0">
              <a:solidFill>
                <a:srgbClr val="333333"/>
              </a:solidFill>
              <a:latin typeface="maven pro"/>
            </a:endParaRPr>
          </a:p>
          <a:p>
            <a:r>
              <a:rPr lang="en-US" sz="2800" dirty="0">
                <a:solidFill>
                  <a:srgbClr val="333333"/>
                </a:solidFill>
                <a:latin typeface="maven pro"/>
              </a:rPr>
              <a:t>– the basics of IoT</a:t>
            </a:r>
          </a:p>
          <a:p>
            <a:endParaRPr lang="en-US" sz="1200" dirty="0">
              <a:solidFill>
                <a:srgbClr val="333333"/>
              </a:solidFill>
              <a:latin typeface="maven pro"/>
            </a:endParaRPr>
          </a:p>
          <a:p>
            <a:r>
              <a:rPr lang="en-US" sz="2800" dirty="0">
                <a:solidFill>
                  <a:srgbClr val="333333"/>
                </a:solidFill>
                <a:latin typeface="maven pro"/>
              </a:rPr>
              <a:t>– what a medical device is</a:t>
            </a:r>
          </a:p>
          <a:p>
            <a:endParaRPr lang="en-US" sz="1200" dirty="0">
              <a:solidFill>
                <a:srgbClr val="333333"/>
              </a:solidFill>
              <a:latin typeface="maven pro"/>
            </a:endParaRPr>
          </a:p>
          <a:p>
            <a:r>
              <a:rPr lang="en-US" sz="2800" dirty="0">
                <a:solidFill>
                  <a:srgbClr val="333333"/>
                </a:solidFill>
                <a:latin typeface="maven pro"/>
              </a:rPr>
              <a:t>– the differences between a medical device and traditional IT device that requires special consideration of tactics, toolsets and people</a:t>
            </a:r>
          </a:p>
          <a:p>
            <a:endParaRPr lang="en-US" sz="1200" dirty="0">
              <a:solidFill>
                <a:srgbClr val="333333"/>
              </a:solidFill>
              <a:latin typeface="maven pro"/>
            </a:endParaRPr>
          </a:p>
          <a:p>
            <a:r>
              <a:rPr lang="en-US" sz="2800" dirty="0">
                <a:solidFill>
                  <a:srgbClr val="333333"/>
                </a:solidFill>
                <a:latin typeface="maven pro"/>
              </a:rPr>
              <a:t>– a framework for what a practical medical device security program might look like</a:t>
            </a:r>
          </a:p>
          <a:p>
            <a:endParaRPr lang="en-US" sz="1200" dirty="0">
              <a:solidFill>
                <a:srgbClr val="333333"/>
              </a:solidFill>
              <a:latin typeface="maven pro"/>
            </a:endParaRPr>
          </a:p>
          <a:p>
            <a:r>
              <a:rPr lang="en-US" sz="2800" dirty="0">
                <a:solidFill>
                  <a:srgbClr val="333333"/>
                </a:solidFill>
                <a:latin typeface="maven pro"/>
              </a:rPr>
              <a:t>–characteristics of toolsets that can help manage medical device security via a scenario demonstration</a:t>
            </a:r>
          </a:p>
          <a:p>
            <a:endParaRPr lang="en-US" dirty="0"/>
          </a:p>
        </p:txBody>
      </p:sp>
      <p:pic>
        <p:nvPicPr>
          <p:cNvPr id="4" name="Picture 4" descr="Image result for scholarship">
            <a:extLst>
              <a:ext uri="{FF2B5EF4-FFF2-40B4-BE49-F238E27FC236}">
                <a16:creationId xmlns:a16="http://schemas.microsoft.com/office/drawing/2014/main" id="{D0A5401F-BAAC-4D20-82BC-7FDB89306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9219" y="1222470"/>
            <a:ext cx="1566586" cy="121640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E0D024C-73B3-4942-BB51-B44D0E01A353}"/>
              </a:ext>
            </a:extLst>
          </p:cNvPr>
          <p:cNvSpPr>
            <a:spLocks noGrp="1"/>
          </p:cNvSpPr>
          <p:nvPr>
            <p:ph type="sldNum" sz="quarter" idx="12"/>
          </p:nvPr>
        </p:nvSpPr>
        <p:spPr/>
        <p:txBody>
          <a:bodyPr/>
          <a:lstStyle/>
          <a:p>
            <a:fld id="{BB9BFAE2-9CAF-466A-99B6-927D12D18993}" type="slidenum">
              <a:rPr lang="en-US" smtClean="0"/>
              <a:t>5</a:t>
            </a:fld>
            <a:endParaRPr lang="en-US"/>
          </a:p>
        </p:txBody>
      </p:sp>
    </p:spTree>
    <p:extLst>
      <p:ext uri="{BB962C8B-B14F-4D97-AF65-F5344CB8AC3E}">
        <p14:creationId xmlns:p14="http://schemas.microsoft.com/office/powerpoint/2010/main" val="104571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A33B5A-F924-4011-87DB-F84D09A1AB25}"/>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IoT Primer</a:t>
            </a:r>
          </a:p>
        </p:txBody>
      </p:sp>
      <p:sp>
        <p:nvSpPr>
          <p:cNvPr id="3" name="TextBox 2">
            <a:extLst>
              <a:ext uri="{FF2B5EF4-FFF2-40B4-BE49-F238E27FC236}">
                <a16:creationId xmlns:a16="http://schemas.microsoft.com/office/drawing/2014/main" id="{E3D8AA02-D7A4-480B-9DCE-37BBC876175B}"/>
              </a:ext>
            </a:extLst>
          </p:cNvPr>
          <p:cNvSpPr txBox="1"/>
          <p:nvPr/>
        </p:nvSpPr>
        <p:spPr>
          <a:xfrm>
            <a:off x="618309" y="1126492"/>
            <a:ext cx="8570847" cy="4832092"/>
          </a:xfrm>
          <a:prstGeom prst="rect">
            <a:avLst/>
          </a:prstGeom>
          <a:noFill/>
        </p:spPr>
        <p:txBody>
          <a:bodyPr wrap="square" rtlCol="0">
            <a:spAutoFit/>
          </a:bodyPr>
          <a:lstStyle/>
          <a:p>
            <a:r>
              <a:rPr lang="en-US" sz="2800" dirty="0">
                <a:solidFill>
                  <a:srgbClr val="333333"/>
                </a:solidFill>
                <a:latin typeface="maven pro"/>
              </a:rPr>
              <a:t>IoT stands for “The Internet of Things”</a:t>
            </a:r>
            <a:endParaRPr lang="en-US" sz="1200" dirty="0">
              <a:solidFill>
                <a:srgbClr val="333333"/>
              </a:solidFill>
              <a:latin typeface="maven pro"/>
            </a:endParaRPr>
          </a:p>
          <a:p>
            <a:endParaRPr lang="en-US" sz="2800" dirty="0">
              <a:solidFill>
                <a:srgbClr val="333333"/>
              </a:solidFill>
              <a:latin typeface="maven pro"/>
            </a:endParaRPr>
          </a:p>
          <a:p>
            <a:r>
              <a:rPr lang="en-US" sz="2800" dirty="0">
                <a:solidFill>
                  <a:srgbClr val="333333"/>
                </a:solidFill>
                <a:latin typeface="maven pro"/>
              </a:rPr>
              <a:t>IoT is a loose definition for a class of technology that helps connect the physical world to the digital world</a:t>
            </a:r>
          </a:p>
          <a:p>
            <a:endParaRPr lang="en-US" sz="2800" dirty="0">
              <a:solidFill>
                <a:srgbClr val="333333"/>
              </a:solidFill>
              <a:latin typeface="maven pro"/>
            </a:endParaRPr>
          </a:p>
          <a:p>
            <a:r>
              <a:rPr lang="en-US" sz="2800" dirty="0">
                <a:solidFill>
                  <a:srgbClr val="333333"/>
                </a:solidFill>
                <a:latin typeface="maven pro"/>
              </a:rPr>
              <a:t>IoT devices have the following basic characteristics:</a:t>
            </a:r>
          </a:p>
          <a:p>
            <a:pPr marL="457200" indent="-457200">
              <a:buFontTx/>
              <a:buChar char="-"/>
            </a:pPr>
            <a:r>
              <a:rPr lang="en-US" sz="2800" dirty="0">
                <a:solidFill>
                  <a:srgbClr val="333333"/>
                </a:solidFill>
                <a:latin typeface="maven pro"/>
              </a:rPr>
              <a:t>a physical device that is uniquely identifiable (i.e., has a digital identity)</a:t>
            </a:r>
          </a:p>
          <a:p>
            <a:pPr marL="457200" indent="-457200">
              <a:buFontTx/>
              <a:buChar char="-"/>
            </a:pPr>
            <a:r>
              <a:rPr lang="en-US" sz="2800" dirty="0">
                <a:solidFill>
                  <a:srgbClr val="333333"/>
                </a:solidFill>
                <a:latin typeface="maven pro"/>
              </a:rPr>
              <a:t>has a sensor(s) to collect data about its environment</a:t>
            </a:r>
          </a:p>
          <a:p>
            <a:pPr marL="457200" indent="-457200">
              <a:buFontTx/>
              <a:buChar char="-"/>
            </a:pPr>
            <a:r>
              <a:rPr lang="en-US" sz="2800" dirty="0">
                <a:solidFill>
                  <a:srgbClr val="333333"/>
                </a:solidFill>
                <a:latin typeface="maven pro"/>
              </a:rPr>
              <a:t>is able to send that data to other devices or computers utilizing a digital network</a:t>
            </a:r>
          </a:p>
        </p:txBody>
      </p:sp>
      <p:pic>
        <p:nvPicPr>
          <p:cNvPr id="6" name="Picture 5" descr="A close up of text on a white background&#10;&#10;Description automatically generated">
            <a:extLst>
              <a:ext uri="{FF2B5EF4-FFF2-40B4-BE49-F238E27FC236}">
                <a16:creationId xmlns:a16="http://schemas.microsoft.com/office/drawing/2014/main" id="{E13689F2-3832-4B6D-930A-76E502F3AA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52089" y="357051"/>
            <a:ext cx="3099494" cy="2736105"/>
          </a:xfrm>
          <a:prstGeom prst="rect">
            <a:avLst/>
          </a:prstGeom>
        </p:spPr>
      </p:pic>
      <p:sp>
        <p:nvSpPr>
          <p:cNvPr id="9" name="Slide Number Placeholder 8">
            <a:extLst>
              <a:ext uri="{FF2B5EF4-FFF2-40B4-BE49-F238E27FC236}">
                <a16:creationId xmlns:a16="http://schemas.microsoft.com/office/drawing/2014/main" id="{C94B0944-4E29-4231-9A4B-09F3945DF447}"/>
              </a:ext>
            </a:extLst>
          </p:cNvPr>
          <p:cNvSpPr>
            <a:spLocks noGrp="1"/>
          </p:cNvSpPr>
          <p:nvPr>
            <p:ph type="sldNum" sz="quarter" idx="12"/>
          </p:nvPr>
        </p:nvSpPr>
        <p:spPr/>
        <p:txBody>
          <a:bodyPr/>
          <a:lstStyle/>
          <a:p>
            <a:fld id="{BB9BFAE2-9CAF-466A-99B6-927D12D18993}" type="slidenum">
              <a:rPr lang="en-US" smtClean="0"/>
              <a:t>6</a:t>
            </a:fld>
            <a:endParaRPr lang="en-US"/>
          </a:p>
        </p:txBody>
      </p:sp>
    </p:spTree>
    <p:extLst>
      <p:ext uri="{BB962C8B-B14F-4D97-AF65-F5344CB8AC3E}">
        <p14:creationId xmlns:p14="http://schemas.microsoft.com/office/powerpoint/2010/main" val="122082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A33B5A-F924-4011-87DB-F84D09A1AB25}"/>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IoT Primer</a:t>
            </a:r>
          </a:p>
        </p:txBody>
      </p:sp>
      <p:sp>
        <p:nvSpPr>
          <p:cNvPr id="3" name="TextBox 2">
            <a:extLst>
              <a:ext uri="{FF2B5EF4-FFF2-40B4-BE49-F238E27FC236}">
                <a16:creationId xmlns:a16="http://schemas.microsoft.com/office/drawing/2014/main" id="{E3D8AA02-D7A4-480B-9DCE-37BBC876175B}"/>
              </a:ext>
            </a:extLst>
          </p:cNvPr>
          <p:cNvSpPr txBox="1"/>
          <p:nvPr/>
        </p:nvSpPr>
        <p:spPr>
          <a:xfrm>
            <a:off x="618309" y="1126492"/>
            <a:ext cx="8446669" cy="5262979"/>
          </a:xfrm>
          <a:prstGeom prst="rect">
            <a:avLst/>
          </a:prstGeom>
          <a:noFill/>
        </p:spPr>
        <p:txBody>
          <a:bodyPr wrap="square" rtlCol="0">
            <a:spAutoFit/>
          </a:bodyPr>
          <a:lstStyle/>
          <a:p>
            <a:r>
              <a:rPr lang="en-US" sz="2800" dirty="0">
                <a:solidFill>
                  <a:srgbClr val="333333"/>
                </a:solidFill>
                <a:latin typeface="maven pro"/>
              </a:rPr>
              <a:t>IoT devices may or may not communicate using standard communication protocols</a:t>
            </a:r>
          </a:p>
          <a:p>
            <a:endParaRPr lang="en-US" sz="2800" dirty="0">
              <a:solidFill>
                <a:srgbClr val="333333"/>
              </a:solidFill>
              <a:latin typeface="maven pro"/>
            </a:endParaRPr>
          </a:p>
          <a:p>
            <a:r>
              <a:rPr lang="en-US" sz="2800" dirty="0">
                <a:solidFill>
                  <a:srgbClr val="333333"/>
                </a:solidFill>
                <a:latin typeface="maven pro"/>
              </a:rPr>
              <a:t>IoT devices do not have to use the Internet – they can be connected via Bluetooth, wireless, CAN, etc.</a:t>
            </a:r>
            <a:endParaRPr lang="en-US" sz="1200" dirty="0">
              <a:solidFill>
                <a:srgbClr val="333333"/>
              </a:solidFill>
              <a:latin typeface="maven pro"/>
            </a:endParaRPr>
          </a:p>
          <a:p>
            <a:endParaRPr lang="en-US" sz="2800" dirty="0">
              <a:solidFill>
                <a:srgbClr val="333333"/>
              </a:solidFill>
              <a:latin typeface="maven pro"/>
            </a:endParaRPr>
          </a:p>
          <a:p>
            <a:r>
              <a:rPr lang="en-US" sz="2800" dirty="0">
                <a:solidFill>
                  <a:srgbClr val="333333"/>
                </a:solidFill>
                <a:latin typeface="maven pro"/>
              </a:rPr>
              <a:t>Examples of IoT devices are:</a:t>
            </a:r>
          </a:p>
          <a:p>
            <a:pPr marL="457200" indent="-457200">
              <a:buFontTx/>
              <a:buChar char="-"/>
            </a:pPr>
            <a:r>
              <a:rPr lang="en-US" sz="2800" dirty="0">
                <a:solidFill>
                  <a:srgbClr val="333333"/>
                </a:solidFill>
                <a:latin typeface="maven pro"/>
              </a:rPr>
              <a:t>Automobiles, Boats, Trains, Planes</a:t>
            </a:r>
          </a:p>
          <a:p>
            <a:pPr marL="457200" indent="-457200">
              <a:buFontTx/>
              <a:buChar char="-"/>
            </a:pPr>
            <a:r>
              <a:rPr lang="en-US" sz="2800" dirty="0">
                <a:solidFill>
                  <a:srgbClr val="333333"/>
                </a:solidFill>
                <a:latin typeface="maven pro"/>
              </a:rPr>
              <a:t>Clocks</a:t>
            </a:r>
          </a:p>
          <a:p>
            <a:pPr marL="457200" indent="-457200">
              <a:buFontTx/>
              <a:buChar char="-"/>
            </a:pPr>
            <a:r>
              <a:rPr lang="en-US" sz="2800" dirty="0">
                <a:solidFill>
                  <a:srgbClr val="333333"/>
                </a:solidFill>
                <a:latin typeface="maven pro"/>
              </a:rPr>
              <a:t>Light Bulbs</a:t>
            </a:r>
          </a:p>
          <a:p>
            <a:pPr marL="457200" indent="-457200">
              <a:buFontTx/>
              <a:buChar char="-"/>
            </a:pPr>
            <a:r>
              <a:rPr lang="en-US" sz="2800" b="1" dirty="0">
                <a:solidFill>
                  <a:srgbClr val="333333"/>
                </a:solidFill>
                <a:latin typeface="maven pro"/>
              </a:rPr>
              <a:t>Medical Devices</a:t>
            </a:r>
          </a:p>
          <a:p>
            <a:pPr marL="457200" indent="-457200">
              <a:buFontTx/>
              <a:buChar char="-"/>
            </a:pPr>
            <a:r>
              <a:rPr lang="en-US" sz="2800" dirty="0">
                <a:solidFill>
                  <a:srgbClr val="333333"/>
                </a:solidFill>
                <a:latin typeface="maven pro"/>
              </a:rPr>
              <a:t>Wearable exercise technologies</a:t>
            </a:r>
          </a:p>
        </p:txBody>
      </p:sp>
      <p:pic>
        <p:nvPicPr>
          <p:cNvPr id="6" name="Picture 5" descr="A close up of text on a white background&#10;&#10;Description automatically generated">
            <a:extLst>
              <a:ext uri="{FF2B5EF4-FFF2-40B4-BE49-F238E27FC236}">
                <a16:creationId xmlns:a16="http://schemas.microsoft.com/office/drawing/2014/main" id="{E13689F2-3832-4B6D-930A-76E502F3AA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52089" y="357051"/>
            <a:ext cx="3099494" cy="2736105"/>
          </a:xfrm>
          <a:prstGeom prst="rect">
            <a:avLst/>
          </a:prstGeom>
        </p:spPr>
      </p:pic>
      <p:sp>
        <p:nvSpPr>
          <p:cNvPr id="4" name="Slide Number Placeholder 3">
            <a:extLst>
              <a:ext uri="{FF2B5EF4-FFF2-40B4-BE49-F238E27FC236}">
                <a16:creationId xmlns:a16="http://schemas.microsoft.com/office/drawing/2014/main" id="{688A85F3-C1DC-4109-97E7-CE108336B37C}"/>
              </a:ext>
            </a:extLst>
          </p:cNvPr>
          <p:cNvSpPr>
            <a:spLocks noGrp="1"/>
          </p:cNvSpPr>
          <p:nvPr>
            <p:ph type="sldNum" sz="quarter" idx="12"/>
          </p:nvPr>
        </p:nvSpPr>
        <p:spPr/>
        <p:txBody>
          <a:bodyPr/>
          <a:lstStyle/>
          <a:p>
            <a:fld id="{BB9BFAE2-9CAF-466A-99B6-927D12D18993}" type="slidenum">
              <a:rPr lang="en-US" smtClean="0"/>
              <a:t>7</a:t>
            </a:fld>
            <a:endParaRPr lang="en-US"/>
          </a:p>
        </p:txBody>
      </p:sp>
    </p:spTree>
    <p:extLst>
      <p:ext uri="{BB962C8B-B14F-4D97-AF65-F5344CB8AC3E}">
        <p14:creationId xmlns:p14="http://schemas.microsoft.com/office/powerpoint/2010/main" val="137882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CFACCE-15EA-439B-AECA-45F1FF67A189}"/>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Healthcare Cybersecurity Landscape</a:t>
            </a:r>
          </a:p>
        </p:txBody>
      </p:sp>
      <p:sp>
        <p:nvSpPr>
          <p:cNvPr id="3" name="TextBox 2">
            <a:extLst>
              <a:ext uri="{FF2B5EF4-FFF2-40B4-BE49-F238E27FC236}">
                <a16:creationId xmlns:a16="http://schemas.microsoft.com/office/drawing/2014/main" id="{0FE08048-FB47-4EDA-8AEF-82391F82F676}"/>
              </a:ext>
            </a:extLst>
          </p:cNvPr>
          <p:cNvSpPr txBox="1"/>
          <p:nvPr/>
        </p:nvSpPr>
        <p:spPr>
          <a:xfrm>
            <a:off x="618309" y="1478486"/>
            <a:ext cx="10067108" cy="3970318"/>
          </a:xfrm>
          <a:prstGeom prst="rect">
            <a:avLst/>
          </a:prstGeom>
          <a:noFill/>
        </p:spPr>
        <p:txBody>
          <a:bodyPr wrap="square" rtlCol="0">
            <a:spAutoFit/>
          </a:bodyPr>
          <a:lstStyle/>
          <a:p>
            <a:pPr marL="285750" indent="-285750">
              <a:lnSpc>
                <a:spcPct val="100000"/>
              </a:lnSpc>
              <a:spcBef>
                <a:spcPts val="0"/>
              </a:spcBef>
              <a:buFont typeface="Arial" panose="020B0604020202020204" pitchFamily="34" charset="0"/>
              <a:buNone/>
            </a:pPr>
            <a:r>
              <a:rPr lang="en-US" sz="2800" dirty="0"/>
              <a:t>- Healthcare is the #1 breached sector aside from “general business”</a:t>
            </a:r>
          </a:p>
          <a:p>
            <a:pPr>
              <a:defRPr/>
            </a:pPr>
            <a:r>
              <a:rPr lang="en-US" sz="2800" dirty="0"/>
              <a:t>- In 2018 Healthcare had 363 breaches</a:t>
            </a:r>
          </a:p>
          <a:p>
            <a:pPr marL="914400" lvl="1" indent="-457200">
              <a:buFont typeface="Arial" panose="020B0604020202020204" pitchFamily="34" charset="0"/>
              <a:buChar char="•"/>
              <a:defRPr/>
            </a:pPr>
            <a:r>
              <a:rPr lang="en-US" sz="2800" dirty="0"/>
              <a:t>Affecting ~9.9M records</a:t>
            </a:r>
          </a:p>
          <a:p>
            <a:pPr marL="914400" lvl="1" indent="-457200">
              <a:buFont typeface="Arial" panose="020B0604020202020204" pitchFamily="34" charset="0"/>
              <a:buChar char="•"/>
              <a:defRPr/>
            </a:pPr>
            <a:r>
              <a:rPr lang="en-US" sz="2800" dirty="0"/>
              <a:t>Represents 29% of total breaches across all sectors </a:t>
            </a:r>
          </a:p>
          <a:p>
            <a:pPr marL="914400" lvl="1" indent="-457200">
              <a:buFont typeface="Arial" panose="020B0604020202020204" pitchFamily="34" charset="0"/>
              <a:buChar char="•"/>
              <a:defRPr/>
            </a:pPr>
            <a:r>
              <a:rPr lang="en-US" sz="2800" dirty="0"/>
              <a:t>39% of attacks were “hacking”, 30% were “unauthorized access” (i.e., bad actor driven vs. mistakes)</a:t>
            </a:r>
          </a:p>
          <a:p>
            <a:pPr marL="914400" lvl="1" indent="-457200">
              <a:buFont typeface="Arial" panose="020B0604020202020204" pitchFamily="34" charset="0"/>
              <a:buChar char="•"/>
              <a:defRPr/>
            </a:pPr>
            <a:r>
              <a:rPr lang="en-US" sz="2800" dirty="0"/>
              <a:t>Average OCR HIPAA settlement - $2.6M</a:t>
            </a:r>
          </a:p>
          <a:p>
            <a:pPr marL="457200" indent="-457200">
              <a:buFontTx/>
              <a:buChar char="-"/>
            </a:pPr>
            <a:r>
              <a:rPr lang="en-US" sz="2800" dirty="0"/>
              <a:t>Medical device counts may outpace traditional IT devices 2:1</a:t>
            </a:r>
          </a:p>
          <a:p>
            <a:pPr marL="457200" indent="-457200">
              <a:buFontTx/>
              <a:buChar char="-"/>
            </a:pPr>
            <a:r>
              <a:rPr lang="en-US" sz="2800" dirty="0"/>
              <a:t>~48% of medical devices are network connected</a:t>
            </a:r>
          </a:p>
        </p:txBody>
      </p:sp>
      <p:sp>
        <p:nvSpPr>
          <p:cNvPr id="4" name="Rectangle 3">
            <a:extLst>
              <a:ext uri="{FF2B5EF4-FFF2-40B4-BE49-F238E27FC236}">
                <a16:creationId xmlns:a16="http://schemas.microsoft.com/office/drawing/2014/main" id="{4AFE1ECC-4EE8-46C9-B8AA-66C46A252770}"/>
              </a:ext>
            </a:extLst>
          </p:cNvPr>
          <p:cNvSpPr/>
          <p:nvPr/>
        </p:nvSpPr>
        <p:spPr>
          <a:xfrm>
            <a:off x="618309" y="5448804"/>
            <a:ext cx="10067108" cy="707886"/>
          </a:xfrm>
          <a:prstGeom prst="rect">
            <a:avLst/>
          </a:prstGeom>
        </p:spPr>
        <p:txBody>
          <a:bodyPr wrap="square">
            <a:spAutoFit/>
          </a:bodyPr>
          <a:lstStyle/>
          <a:p>
            <a:pPr>
              <a:buNone/>
            </a:pPr>
            <a:r>
              <a:rPr lang="en-US" sz="1000" dirty="0"/>
              <a:t>Sources: </a:t>
            </a:r>
          </a:p>
          <a:p>
            <a:pPr marL="228600" indent="-228600">
              <a:buAutoNum type="arabicParenR"/>
            </a:pPr>
            <a:r>
              <a:rPr lang="en-US" sz="1000" i="1" dirty="0"/>
              <a:t>2018 End-of-Year Data Breach Report</a:t>
            </a:r>
            <a:r>
              <a:rPr lang="en-US" sz="1000" dirty="0"/>
              <a:t>, Identity Theft Resource Center, </a:t>
            </a:r>
            <a:r>
              <a:rPr lang="en-US" sz="1000" dirty="0">
                <a:hlinkClick r:id="rId2"/>
              </a:rPr>
              <a:t>www.itrc.org</a:t>
            </a:r>
            <a:endParaRPr lang="en-US" sz="1000" dirty="0"/>
          </a:p>
          <a:p>
            <a:pPr marL="228600" indent="-228600">
              <a:buAutoNum type="arabicParenR"/>
            </a:pPr>
            <a:r>
              <a:rPr lang="en-US" sz="1000" i="1" dirty="0"/>
              <a:t>2018 Cost of Data Breach Study</a:t>
            </a:r>
            <a:r>
              <a:rPr lang="en-US" sz="1000" dirty="0"/>
              <a:t>, Ponemon Institute, </a:t>
            </a:r>
            <a:r>
              <a:rPr lang="en-US" sz="1000" dirty="0">
                <a:hlinkClick r:id="rId3"/>
              </a:rPr>
              <a:t>www.ponemon.org</a:t>
            </a:r>
            <a:r>
              <a:rPr lang="en-US" sz="1000" dirty="0"/>
              <a:t> </a:t>
            </a:r>
          </a:p>
          <a:p>
            <a:pPr marL="228600" indent="-228600">
              <a:buAutoNum type="arabicParenR"/>
            </a:pPr>
            <a:r>
              <a:rPr lang="en-US" sz="1000" i="1" dirty="0"/>
              <a:t>Medtech and the Internet of Medical Things</a:t>
            </a:r>
            <a:r>
              <a:rPr lang="en-US" sz="1000" dirty="0"/>
              <a:t>, Deloitte, </a:t>
            </a:r>
            <a:r>
              <a:rPr lang="en-US" sz="1000" dirty="0">
                <a:hlinkClick r:id="rId4"/>
              </a:rPr>
              <a:t>https://www2.deloitte.com/content/dam/Deloitte/global/Documents/Life-Sciences-Health-Care/gx-lshc-medtech-iomt-brochure.pdf</a:t>
            </a:r>
            <a:endParaRPr lang="en-US" sz="1000" dirty="0"/>
          </a:p>
        </p:txBody>
      </p:sp>
      <p:pic>
        <p:nvPicPr>
          <p:cNvPr id="5" name="Picture 4" descr="C:\Users\Kris and Terri\AppData\Local\Microsoft\Windows\INetCache\IE\H08G1IO9\29723649810_8cb4a06489_z[1].jpg">
            <a:extLst>
              <a:ext uri="{FF2B5EF4-FFF2-40B4-BE49-F238E27FC236}">
                <a16:creationId xmlns:a16="http://schemas.microsoft.com/office/drawing/2014/main" id="{7FA1DA93-DA4F-4294-9ABC-69C86CC670D3}"/>
              </a:ext>
            </a:extLst>
          </p:cNvPr>
          <p:cNvPicPr>
            <a:picLocks noChangeAspect="1" noChangeArrowheads="1"/>
          </p:cNvPicPr>
          <p:nvPr/>
        </p:nvPicPr>
        <p:blipFill>
          <a:blip r:embed="rId5"/>
          <a:srcRect/>
          <a:stretch>
            <a:fillRect/>
          </a:stretch>
        </p:blipFill>
        <p:spPr bwMode="auto">
          <a:xfrm>
            <a:off x="10081149" y="2078825"/>
            <a:ext cx="1846427" cy="1384820"/>
          </a:xfrm>
          <a:prstGeom prst="rect">
            <a:avLst/>
          </a:prstGeom>
          <a:noFill/>
        </p:spPr>
      </p:pic>
      <p:sp>
        <p:nvSpPr>
          <p:cNvPr id="6" name="Slide Number Placeholder 5">
            <a:extLst>
              <a:ext uri="{FF2B5EF4-FFF2-40B4-BE49-F238E27FC236}">
                <a16:creationId xmlns:a16="http://schemas.microsoft.com/office/drawing/2014/main" id="{E87860B0-5CE8-4F5C-A126-9C7F0F0A2F19}"/>
              </a:ext>
            </a:extLst>
          </p:cNvPr>
          <p:cNvSpPr>
            <a:spLocks noGrp="1"/>
          </p:cNvSpPr>
          <p:nvPr>
            <p:ph type="sldNum" sz="quarter" idx="12"/>
          </p:nvPr>
        </p:nvSpPr>
        <p:spPr/>
        <p:txBody>
          <a:bodyPr/>
          <a:lstStyle/>
          <a:p>
            <a:fld id="{BB9BFAE2-9CAF-466A-99B6-927D12D18993}" type="slidenum">
              <a:rPr lang="en-US" smtClean="0"/>
              <a:t>8</a:t>
            </a:fld>
            <a:endParaRPr lang="en-US"/>
          </a:p>
        </p:txBody>
      </p:sp>
    </p:spTree>
    <p:extLst>
      <p:ext uri="{BB962C8B-B14F-4D97-AF65-F5344CB8AC3E}">
        <p14:creationId xmlns:p14="http://schemas.microsoft.com/office/powerpoint/2010/main" val="4633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882B88-D1BC-4AA8-89C7-543E475D0ED5}"/>
              </a:ext>
            </a:extLst>
          </p:cNvPr>
          <p:cNvSpPr txBox="1"/>
          <p:nvPr/>
        </p:nvSpPr>
        <p:spPr>
          <a:xfrm>
            <a:off x="618309" y="357051"/>
            <a:ext cx="10972800" cy="769441"/>
          </a:xfrm>
          <a:prstGeom prst="rect">
            <a:avLst/>
          </a:prstGeom>
          <a:noFill/>
        </p:spPr>
        <p:txBody>
          <a:bodyPr wrap="square" rtlCol="0">
            <a:spAutoFit/>
          </a:bodyPr>
          <a:lstStyle/>
          <a:p>
            <a:r>
              <a:rPr lang="en-US" sz="4400" dirty="0">
                <a:latin typeface="maven pro"/>
              </a:rPr>
              <a:t>Medical Device Cybersecurity Landscape</a:t>
            </a:r>
          </a:p>
        </p:txBody>
      </p:sp>
      <p:sp>
        <p:nvSpPr>
          <p:cNvPr id="3" name="TextBox 2">
            <a:extLst>
              <a:ext uri="{FF2B5EF4-FFF2-40B4-BE49-F238E27FC236}">
                <a16:creationId xmlns:a16="http://schemas.microsoft.com/office/drawing/2014/main" id="{8F82A555-FB61-4C29-89A2-0A16AB7B39FB}"/>
              </a:ext>
            </a:extLst>
          </p:cNvPr>
          <p:cNvSpPr txBox="1"/>
          <p:nvPr/>
        </p:nvSpPr>
        <p:spPr>
          <a:xfrm>
            <a:off x="1062446" y="1305341"/>
            <a:ext cx="9805851" cy="4678204"/>
          </a:xfrm>
          <a:prstGeom prst="rect">
            <a:avLst/>
          </a:prstGeom>
          <a:noFill/>
        </p:spPr>
        <p:txBody>
          <a:bodyPr wrap="square" rtlCol="0">
            <a:spAutoFit/>
          </a:bodyPr>
          <a:lstStyle/>
          <a:p>
            <a:r>
              <a:rPr lang="en-US" sz="2800" dirty="0"/>
              <a:t>The FDA says that with regards to mitigating cybersecurity risks</a:t>
            </a:r>
          </a:p>
          <a:p>
            <a:endParaRPr lang="en-US" sz="2800" dirty="0"/>
          </a:p>
          <a:p>
            <a:r>
              <a:rPr lang="en-US" sz="2800" dirty="0"/>
              <a:t>- “Medical device manufacturers (MDMs) are responsible for remaining vigilant about identifying risks and hazards associated with their medical devices, including risks related to cybersecurity.</a:t>
            </a:r>
          </a:p>
          <a:p>
            <a:r>
              <a:rPr lang="en-US" sz="2800" dirty="0"/>
              <a:t>- Health care delivery organizations (HDOs) should evaluate their network security and protect their hospital systems.</a:t>
            </a:r>
          </a:p>
          <a:p>
            <a:r>
              <a:rPr lang="en-US" sz="2800" dirty="0"/>
              <a:t>- Both MDMs and HDOs are responsible for putting appropriate mitigations in place to address patient safety risks and ensure proper device performance.”</a:t>
            </a:r>
          </a:p>
          <a:p>
            <a:endParaRPr lang="en-US" dirty="0"/>
          </a:p>
        </p:txBody>
      </p:sp>
      <p:sp>
        <p:nvSpPr>
          <p:cNvPr id="4" name="Rectangle 3">
            <a:extLst>
              <a:ext uri="{FF2B5EF4-FFF2-40B4-BE49-F238E27FC236}">
                <a16:creationId xmlns:a16="http://schemas.microsoft.com/office/drawing/2014/main" id="{086A3595-325C-4780-8D20-6F33BAC71FCF}"/>
              </a:ext>
            </a:extLst>
          </p:cNvPr>
          <p:cNvSpPr/>
          <p:nvPr/>
        </p:nvSpPr>
        <p:spPr>
          <a:xfrm>
            <a:off x="618309" y="5738134"/>
            <a:ext cx="8717280" cy="400110"/>
          </a:xfrm>
          <a:prstGeom prst="rect">
            <a:avLst/>
          </a:prstGeom>
        </p:spPr>
        <p:txBody>
          <a:bodyPr wrap="square">
            <a:spAutoFit/>
          </a:bodyPr>
          <a:lstStyle/>
          <a:p>
            <a:pPr>
              <a:buNone/>
            </a:pPr>
            <a:r>
              <a:rPr lang="en-US" sz="1000" dirty="0"/>
              <a:t>Source: </a:t>
            </a:r>
          </a:p>
          <a:p>
            <a:pPr marL="228600" indent="-228600">
              <a:buFontTx/>
              <a:buAutoNum type="arabicParenR"/>
            </a:pPr>
            <a:r>
              <a:rPr lang="en-US" sz="1000" i="1" dirty="0"/>
              <a:t>Cybersecurity, </a:t>
            </a:r>
            <a:r>
              <a:rPr lang="en-US" sz="1000" dirty="0"/>
              <a:t>Food and Drug Administration, </a:t>
            </a:r>
            <a:r>
              <a:rPr lang="en-US" sz="1000" dirty="0">
                <a:hlinkClick r:id="rId2"/>
              </a:rPr>
              <a:t>https://www.fda.gov/medical-devices/digital-health/cybersecurity</a:t>
            </a:r>
            <a:endParaRPr lang="en-US" sz="1000" dirty="0"/>
          </a:p>
        </p:txBody>
      </p:sp>
      <p:pic>
        <p:nvPicPr>
          <p:cNvPr id="5" name="Picture 2">
            <a:extLst>
              <a:ext uri="{FF2B5EF4-FFF2-40B4-BE49-F238E27FC236}">
                <a16:creationId xmlns:a16="http://schemas.microsoft.com/office/drawing/2014/main" id="{04457449-D078-49AC-9EB1-7C16D1BB6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285" y="5281075"/>
            <a:ext cx="1820091" cy="85716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FAFDC921-B646-4B1C-92BC-780AB11C77FE}"/>
              </a:ext>
            </a:extLst>
          </p:cNvPr>
          <p:cNvSpPr>
            <a:spLocks noGrp="1"/>
          </p:cNvSpPr>
          <p:nvPr>
            <p:ph type="sldNum" sz="quarter" idx="12"/>
          </p:nvPr>
        </p:nvSpPr>
        <p:spPr/>
        <p:txBody>
          <a:bodyPr/>
          <a:lstStyle/>
          <a:p>
            <a:fld id="{BB9BFAE2-9CAF-466A-99B6-927D12D18993}" type="slidenum">
              <a:rPr lang="en-US" smtClean="0"/>
              <a:t>9</a:t>
            </a:fld>
            <a:endParaRPr lang="en-US"/>
          </a:p>
        </p:txBody>
      </p:sp>
    </p:spTree>
    <p:extLst>
      <p:ext uri="{BB962C8B-B14F-4D97-AF65-F5344CB8AC3E}">
        <p14:creationId xmlns:p14="http://schemas.microsoft.com/office/powerpoint/2010/main" val="3980763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1582</Words>
  <Application>Microsoft Office PowerPoint</Application>
  <PresentationFormat>Widescreen</PresentationFormat>
  <Paragraphs>223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maven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Kusche, Kris</dc:creator>
  <cp:lastModifiedBy>Kusche, Kris</cp:lastModifiedBy>
  <cp:revision>12</cp:revision>
  <dcterms:created xsi:type="dcterms:W3CDTF">2019-12-10T19:14:16Z</dcterms:created>
  <dcterms:modified xsi:type="dcterms:W3CDTF">2019-12-11T06:47:07Z</dcterms:modified>
</cp:coreProperties>
</file>