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56" r:id="rId1"/>
  </p:sldMasterIdLst>
  <p:notesMasterIdLst>
    <p:notesMasterId r:id="rId13"/>
  </p:notesMasterIdLst>
  <p:sldIdLst>
    <p:sldId id="269" r:id="rId2"/>
    <p:sldId id="268" r:id="rId3"/>
    <p:sldId id="270" r:id="rId4"/>
    <p:sldId id="273" r:id="rId5"/>
    <p:sldId id="263" r:id="rId6"/>
    <p:sldId id="264" r:id="rId7"/>
    <p:sldId id="267" r:id="rId8"/>
    <p:sldId id="260" r:id="rId9"/>
    <p:sldId id="261" r:id="rId10"/>
    <p:sldId id="271" r:id="rId11"/>
    <p:sldId id="27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22"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A93C36-2EC6-4B49-A4DD-969F60C20964}" type="datetimeFigureOut">
              <a:rPr lang="en-US" smtClean="0"/>
              <a:t>6/25/2024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D7A008-076F-4922-B41E-6A869A6B65E7}" type="slidenum">
              <a:rPr lang="en-US" smtClean="0"/>
              <a:t>‹#›</a:t>
            </a:fld>
            <a:endParaRPr lang="en-US" dirty="0"/>
          </a:p>
        </p:txBody>
      </p:sp>
    </p:spTree>
    <p:extLst>
      <p:ext uri="{BB962C8B-B14F-4D97-AF65-F5344CB8AC3E}">
        <p14:creationId xmlns:p14="http://schemas.microsoft.com/office/powerpoint/2010/main" val="3565757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600" b="1" dirty="0"/>
              <a:t>THIS TITLE SLIDE IS NOT COUNTED IN THE 10 SLIDE MAXIMUM.</a:t>
            </a:r>
          </a:p>
          <a:p>
            <a:endParaRPr lang="en-US" dirty="0"/>
          </a:p>
        </p:txBody>
      </p:sp>
      <p:sp>
        <p:nvSpPr>
          <p:cNvPr id="4" name="Slide Number Placeholder 3"/>
          <p:cNvSpPr>
            <a:spLocks noGrp="1"/>
          </p:cNvSpPr>
          <p:nvPr>
            <p:ph type="sldNum" sz="quarter" idx="5"/>
          </p:nvPr>
        </p:nvSpPr>
        <p:spPr/>
        <p:txBody>
          <a:bodyPr/>
          <a:lstStyle/>
          <a:p>
            <a:fld id="{CDD7A008-076F-4922-B41E-6A869A6B65E7}" type="slidenum">
              <a:rPr lang="en-US" smtClean="0"/>
              <a:t>1</a:t>
            </a:fld>
            <a:endParaRPr lang="en-US" dirty="0"/>
          </a:p>
        </p:txBody>
      </p:sp>
    </p:spTree>
    <p:extLst>
      <p:ext uri="{BB962C8B-B14F-4D97-AF65-F5344CB8AC3E}">
        <p14:creationId xmlns:p14="http://schemas.microsoft.com/office/powerpoint/2010/main" val="35439203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D7A008-076F-4922-B41E-6A869A6B65E7}" type="slidenum">
              <a:rPr lang="en-US" smtClean="0"/>
              <a:t>2</a:t>
            </a:fld>
            <a:endParaRPr lang="en-US" dirty="0"/>
          </a:p>
        </p:txBody>
      </p:sp>
    </p:spTree>
    <p:extLst>
      <p:ext uri="{BB962C8B-B14F-4D97-AF65-F5344CB8AC3E}">
        <p14:creationId xmlns:p14="http://schemas.microsoft.com/office/powerpoint/2010/main" val="1836771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D7A008-076F-4922-B41E-6A869A6B65E7}" type="slidenum">
              <a:rPr lang="en-US" smtClean="0"/>
              <a:t>3</a:t>
            </a:fld>
            <a:endParaRPr lang="en-US" dirty="0"/>
          </a:p>
        </p:txBody>
      </p:sp>
    </p:spTree>
    <p:extLst>
      <p:ext uri="{BB962C8B-B14F-4D97-AF65-F5344CB8AC3E}">
        <p14:creationId xmlns:p14="http://schemas.microsoft.com/office/powerpoint/2010/main" val="1099853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D7A008-076F-4922-B41E-6A869A6B65E7}" type="slidenum">
              <a:rPr lang="en-US" smtClean="0"/>
              <a:t>4</a:t>
            </a:fld>
            <a:endParaRPr lang="en-US" dirty="0"/>
          </a:p>
        </p:txBody>
      </p:sp>
    </p:spTree>
    <p:extLst>
      <p:ext uri="{BB962C8B-B14F-4D97-AF65-F5344CB8AC3E}">
        <p14:creationId xmlns:p14="http://schemas.microsoft.com/office/powerpoint/2010/main" val="146676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answers to these questions will provide a summary review for product-market fit.</a:t>
            </a:r>
          </a:p>
          <a:p>
            <a:endParaRPr lang="en-US" dirty="0"/>
          </a:p>
        </p:txBody>
      </p:sp>
      <p:sp>
        <p:nvSpPr>
          <p:cNvPr id="4" name="Slide Number Placeholder 3"/>
          <p:cNvSpPr>
            <a:spLocks noGrp="1"/>
          </p:cNvSpPr>
          <p:nvPr>
            <p:ph type="sldNum" sz="quarter" idx="5"/>
          </p:nvPr>
        </p:nvSpPr>
        <p:spPr/>
        <p:txBody>
          <a:bodyPr/>
          <a:lstStyle/>
          <a:p>
            <a:fld id="{CDD7A008-076F-4922-B41E-6A869A6B65E7}" type="slidenum">
              <a:rPr lang="en-US" smtClean="0"/>
              <a:t>5</a:t>
            </a:fld>
            <a:endParaRPr lang="en-US" dirty="0"/>
          </a:p>
        </p:txBody>
      </p:sp>
    </p:spTree>
    <p:extLst>
      <p:ext uri="{BB962C8B-B14F-4D97-AF65-F5344CB8AC3E}">
        <p14:creationId xmlns:p14="http://schemas.microsoft.com/office/powerpoint/2010/main" val="3921234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26C2A-2199-38B4-0272-40BA9F2EC56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69C870-8BE2-CFE6-3B17-68A954C172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EEA499-F79B-1F5E-7902-1BDEF4D2CEC8}"/>
              </a:ext>
            </a:extLst>
          </p:cNvPr>
          <p:cNvSpPr>
            <a:spLocks noGrp="1"/>
          </p:cNvSpPr>
          <p:nvPr>
            <p:ph type="dt" sz="half" idx="10"/>
          </p:nvPr>
        </p:nvSpPr>
        <p:spPr/>
        <p:txBody>
          <a:bodyPr/>
          <a:lstStyle/>
          <a:p>
            <a:fld id="{6895F436-0F72-4FCC-A20A-140BD8A0B3A1}" type="datetime1">
              <a:rPr lang="en-US" smtClean="0"/>
              <a:t>6/25/2024</a:t>
            </a:fld>
            <a:endParaRPr lang="en-US" dirty="0"/>
          </a:p>
        </p:txBody>
      </p:sp>
      <p:sp>
        <p:nvSpPr>
          <p:cNvPr id="5" name="Footer Placeholder 4">
            <a:extLst>
              <a:ext uri="{FF2B5EF4-FFF2-40B4-BE49-F238E27FC236}">
                <a16:creationId xmlns:a16="http://schemas.microsoft.com/office/drawing/2014/main" id="{6C9BBF53-B95A-533F-CD78-0C5214FEC24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131502C-8A05-B4B1-58D5-A9100CFC5DF3}"/>
              </a:ext>
            </a:extLst>
          </p:cNvPr>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800302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A21E1-CB21-3F04-F682-91C74545DD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2B9DB4-C549-957B-EE60-ED121A4161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F296A5-9E9F-21CF-E976-7768E16BA808}"/>
              </a:ext>
            </a:extLst>
          </p:cNvPr>
          <p:cNvSpPr>
            <a:spLocks noGrp="1"/>
          </p:cNvSpPr>
          <p:nvPr>
            <p:ph type="dt" sz="half" idx="10"/>
          </p:nvPr>
        </p:nvSpPr>
        <p:spPr/>
        <p:txBody>
          <a:bodyPr/>
          <a:lstStyle/>
          <a:p>
            <a:fld id="{65979E47-EDCC-4BCB-8DA0-176CE0A454A7}" type="datetime1">
              <a:rPr lang="en-US" smtClean="0"/>
              <a:t>6/25/2024</a:t>
            </a:fld>
            <a:endParaRPr lang="en-US" dirty="0"/>
          </a:p>
        </p:txBody>
      </p:sp>
      <p:sp>
        <p:nvSpPr>
          <p:cNvPr id="5" name="Footer Placeholder 4">
            <a:extLst>
              <a:ext uri="{FF2B5EF4-FFF2-40B4-BE49-F238E27FC236}">
                <a16:creationId xmlns:a16="http://schemas.microsoft.com/office/drawing/2014/main" id="{DD4EC174-F902-D4CE-8146-127DDDA7652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4E7B62C-26D4-0B97-627C-AF5D479F1536}"/>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241873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93D09DF-7B19-4860-1D48-400C0E3F7D1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732D7F4-BC79-3C33-894C-B7558757D10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E44A20-769B-2C8A-5177-8E952B03CF84}"/>
              </a:ext>
            </a:extLst>
          </p:cNvPr>
          <p:cNvSpPr>
            <a:spLocks noGrp="1"/>
          </p:cNvSpPr>
          <p:nvPr>
            <p:ph type="dt" sz="half" idx="10"/>
          </p:nvPr>
        </p:nvSpPr>
        <p:spPr/>
        <p:txBody>
          <a:bodyPr/>
          <a:lstStyle/>
          <a:p>
            <a:fld id="{1B0BEEAF-7927-4295-B917-A987A8BE0C07}" type="datetime1">
              <a:rPr lang="en-US" smtClean="0"/>
              <a:t>6/25/2024</a:t>
            </a:fld>
            <a:endParaRPr lang="en-US" dirty="0"/>
          </a:p>
        </p:txBody>
      </p:sp>
      <p:sp>
        <p:nvSpPr>
          <p:cNvPr id="5" name="Footer Placeholder 4">
            <a:extLst>
              <a:ext uri="{FF2B5EF4-FFF2-40B4-BE49-F238E27FC236}">
                <a16:creationId xmlns:a16="http://schemas.microsoft.com/office/drawing/2014/main" id="{6E46D4DE-A01D-550C-6730-8DA0D461467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CD713E5-D9EB-BB66-1735-EBB801A595D9}"/>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95305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19098-0FD8-3720-CE34-EAE0310F0886}"/>
              </a:ext>
            </a:extLst>
          </p:cNvPr>
          <p:cNvSpPr>
            <a:spLocks noGrp="1"/>
          </p:cNvSpPr>
          <p:nvPr>
            <p:ph type="title" hasCustomPrompt="1"/>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3C00C4ED-78E6-B461-5065-457A6B0067B6}"/>
              </a:ext>
            </a:extLst>
          </p:cNvPr>
          <p:cNvSpPr>
            <a:spLocks noGrp="1"/>
          </p:cNvSpPr>
          <p:nvPr>
            <p:ph idx="1"/>
          </p:nvPr>
        </p:nvSpPr>
        <p:spPr/>
        <p:txBody>
          <a:bodyPr/>
          <a:lstStyle>
            <a:lvl1pPr>
              <a:defRPr sz="1400"/>
            </a:lvl1pPr>
            <a:lvl2pPr>
              <a:defRPr sz="1400"/>
            </a:lvl2pPr>
            <a:lvl3pPr>
              <a:defRPr sz="120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23DC69C-688E-48E7-1708-172B9CF5F13A}"/>
              </a:ext>
            </a:extLst>
          </p:cNvPr>
          <p:cNvSpPr>
            <a:spLocks noGrp="1"/>
          </p:cNvSpPr>
          <p:nvPr>
            <p:ph type="dt" sz="half" idx="10"/>
          </p:nvPr>
        </p:nvSpPr>
        <p:spPr/>
        <p:txBody>
          <a:bodyPr/>
          <a:lstStyle/>
          <a:p>
            <a:fld id="{64EAABB7-F17D-412A-BF76-D9351D2A8A71}" type="datetime1">
              <a:rPr lang="en-US" smtClean="0"/>
              <a:t>6/25/2024</a:t>
            </a:fld>
            <a:endParaRPr lang="en-US" dirty="0"/>
          </a:p>
        </p:txBody>
      </p:sp>
      <p:sp>
        <p:nvSpPr>
          <p:cNvPr id="5" name="Footer Placeholder 4">
            <a:extLst>
              <a:ext uri="{FF2B5EF4-FFF2-40B4-BE49-F238E27FC236}">
                <a16:creationId xmlns:a16="http://schemas.microsoft.com/office/drawing/2014/main" id="{BD21373D-02EC-210D-819A-AED28F942C2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A32A5B9-9994-805B-5EC5-B1D20B6516F6}"/>
              </a:ext>
            </a:extLst>
          </p:cNvPr>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438131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8FE7E-09B8-AE48-D1B7-10B9040675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D37D38-0B85-C513-3DB5-AC9D2548B2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AF92229-B8C0-7C8C-374C-0E24EC215C2F}"/>
              </a:ext>
            </a:extLst>
          </p:cNvPr>
          <p:cNvSpPr>
            <a:spLocks noGrp="1"/>
          </p:cNvSpPr>
          <p:nvPr>
            <p:ph type="dt" sz="half" idx="10"/>
          </p:nvPr>
        </p:nvSpPr>
        <p:spPr/>
        <p:txBody>
          <a:bodyPr/>
          <a:lstStyle/>
          <a:p>
            <a:fld id="{4A6CA0C3-A80F-4C14-9FBF-190F5A03957B}" type="datetime1">
              <a:rPr lang="en-US" smtClean="0"/>
              <a:t>6/25/2024</a:t>
            </a:fld>
            <a:endParaRPr lang="en-US" dirty="0"/>
          </a:p>
        </p:txBody>
      </p:sp>
      <p:sp>
        <p:nvSpPr>
          <p:cNvPr id="5" name="Footer Placeholder 4">
            <a:extLst>
              <a:ext uri="{FF2B5EF4-FFF2-40B4-BE49-F238E27FC236}">
                <a16:creationId xmlns:a16="http://schemas.microsoft.com/office/drawing/2014/main" id="{23EB258F-A138-4B9B-14C3-65C8F8F4D44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9745BBA-3287-7F35-C393-99B47CE08E72}"/>
              </a:ext>
            </a:extLst>
          </p:cNvPr>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008615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4FA2D-0277-B533-2AD4-49B625357F4A}"/>
              </a:ext>
            </a:extLst>
          </p:cNvPr>
          <p:cNvSpPr>
            <a:spLocks noGrp="1"/>
          </p:cNvSpPr>
          <p:nvPr>
            <p:ph type="title" hasCustomPrompt="1"/>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CE34D925-BC1A-47DE-91EA-E5EC8389DA95}"/>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47E74546-7A16-83BE-90A1-4CF43FFF08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592AC8-B210-7036-8857-6E924F7A1C3A}"/>
              </a:ext>
            </a:extLst>
          </p:cNvPr>
          <p:cNvSpPr>
            <a:spLocks noGrp="1"/>
          </p:cNvSpPr>
          <p:nvPr>
            <p:ph type="dt" sz="half" idx="10"/>
          </p:nvPr>
        </p:nvSpPr>
        <p:spPr/>
        <p:txBody>
          <a:bodyPr/>
          <a:lstStyle/>
          <a:p>
            <a:fld id="{A302CF6E-F88A-48ED-982D-D2C8A6A86ECB}" type="datetime1">
              <a:rPr lang="en-US" smtClean="0"/>
              <a:t>6/25/2024</a:t>
            </a:fld>
            <a:endParaRPr lang="en-US" dirty="0"/>
          </a:p>
        </p:txBody>
      </p:sp>
      <p:sp>
        <p:nvSpPr>
          <p:cNvPr id="6" name="Footer Placeholder 5">
            <a:extLst>
              <a:ext uri="{FF2B5EF4-FFF2-40B4-BE49-F238E27FC236}">
                <a16:creationId xmlns:a16="http://schemas.microsoft.com/office/drawing/2014/main" id="{2B2F14E5-F058-7592-F7A9-12D7C9C95F8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E99E908-2F13-4CA3-0D8E-CECC93A452B1}"/>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711412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BAA00-9DB0-2FCC-51EE-6EBD54B2E3A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15E4F6-349D-096C-6A51-1CE3D8D151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442D02-C7AF-2856-2ED8-626C4223A3B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F0D2ED6-BAAD-50DA-BC38-D54BC7CB23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28E5702-3BEC-C9C2-8C54-3B666AF53A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537B3D0-59F1-739A-EE09-A07734D5B2A7}"/>
              </a:ext>
            </a:extLst>
          </p:cNvPr>
          <p:cNvSpPr>
            <a:spLocks noGrp="1"/>
          </p:cNvSpPr>
          <p:nvPr>
            <p:ph type="dt" sz="half" idx="10"/>
          </p:nvPr>
        </p:nvSpPr>
        <p:spPr/>
        <p:txBody>
          <a:bodyPr/>
          <a:lstStyle/>
          <a:p>
            <a:fld id="{943FFC95-4186-40C4-AC79-07AF16B2B7B3}" type="datetime1">
              <a:rPr lang="en-US" smtClean="0"/>
              <a:t>6/25/2024</a:t>
            </a:fld>
            <a:endParaRPr lang="en-US" dirty="0"/>
          </a:p>
        </p:txBody>
      </p:sp>
      <p:sp>
        <p:nvSpPr>
          <p:cNvPr id="8" name="Footer Placeholder 7">
            <a:extLst>
              <a:ext uri="{FF2B5EF4-FFF2-40B4-BE49-F238E27FC236}">
                <a16:creationId xmlns:a16="http://schemas.microsoft.com/office/drawing/2014/main" id="{C069EDB7-FCB4-0B2A-474D-3CC165A912C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7270B1C-BD98-078B-4DBA-FF0EE7D432D5}"/>
              </a:ext>
            </a:extLst>
          </p:cNvPr>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29711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59DEA-E1B2-DDD8-73CC-5689E8D3B96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4AB1831-C97B-DF4F-BC17-A6D4F6466FFC}"/>
              </a:ext>
            </a:extLst>
          </p:cNvPr>
          <p:cNvSpPr>
            <a:spLocks noGrp="1"/>
          </p:cNvSpPr>
          <p:nvPr>
            <p:ph type="dt" sz="half" idx="10"/>
          </p:nvPr>
        </p:nvSpPr>
        <p:spPr/>
        <p:txBody>
          <a:bodyPr/>
          <a:lstStyle/>
          <a:p>
            <a:fld id="{6807E03A-ABFB-408B-B22D-856A9EF80C0E}" type="datetime1">
              <a:rPr lang="en-US" smtClean="0"/>
              <a:t>6/25/2024</a:t>
            </a:fld>
            <a:endParaRPr lang="en-US" dirty="0"/>
          </a:p>
        </p:txBody>
      </p:sp>
      <p:sp>
        <p:nvSpPr>
          <p:cNvPr id="4" name="Footer Placeholder 3">
            <a:extLst>
              <a:ext uri="{FF2B5EF4-FFF2-40B4-BE49-F238E27FC236}">
                <a16:creationId xmlns:a16="http://schemas.microsoft.com/office/drawing/2014/main" id="{2ED749EA-90D7-11E7-7F89-14A19456F6C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D19ACE5-C569-6106-7204-4E86592A5A0E}"/>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542789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0B5328-59AA-90AC-C9A4-48F2C7642FDE}"/>
              </a:ext>
            </a:extLst>
          </p:cNvPr>
          <p:cNvSpPr>
            <a:spLocks noGrp="1"/>
          </p:cNvSpPr>
          <p:nvPr>
            <p:ph type="dt" sz="half" idx="10"/>
          </p:nvPr>
        </p:nvSpPr>
        <p:spPr/>
        <p:txBody>
          <a:bodyPr/>
          <a:lstStyle/>
          <a:p>
            <a:fld id="{1D2F06C5-5AEA-44DB-9576-2DD485058073}" type="datetime1">
              <a:rPr lang="en-US" smtClean="0"/>
              <a:t>6/25/2024</a:t>
            </a:fld>
            <a:endParaRPr lang="en-US" dirty="0"/>
          </a:p>
        </p:txBody>
      </p:sp>
      <p:sp>
        <p:nvSpPr>
          <p:cNvPr id="3" name="Footer Placeholder 2">
            <a:extLst>
              <a:ext uri="{FF2B5EF4-FFF2-40B4-BE49-F238E27FC236}">
                <a16:creationId xmlns:a16="http://schemas.microsoft.com/office/drawing/2014/main" id="{0D1E2F07-AB91-5F47-D126-991E2D08323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90E3429-641C-ABB9-113A-F3F5B06283B2}"/>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024284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EC9DA-A8D8-035C-6EBB-532FFBF858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1252E09-EFE9-CC1A-A9B4-6B8817C741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CCD6A2-D00A-C525-5400-939A97A112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B23EB7-9518-07BC-83C2-50F152DD73E3}"/>
              </a:ext>
            </a:extLst>
          </p:cNvPr>
          <p:cNvSpPr>
            <a:spLocks noGrp="1"/>
          </p:cNvSpPr>
          <p:nvPr>
            <p:ph type="dt" sz="half" idx="10"/>
          </p:nvPr>
        </p:nvSpPr>
        <p:spPr/>
        <p:txBody>
          <a:bodyPr/>
          <a:lstStyle/>
          <a:p>
            <a:fld id="{215D0822-CB3F-412C-84C3-4EEB206B02C0}" type="datetime1">
              <a:rPr lang="en-US" smtClean="0"/>
              <a:t>6/25/2024</a:t>
            </a:fld>
            <a:endParaRPr lang="en-US" dirty="0"/>
          </a:p>
        </p:txBody>
      </p:sp>
      <p:sp>
        <p:nvSpPr>
          <p:cNvPr id="6" name="Footer Placeholder 5">
            <a:extLst>
              <a:ext uri="{FF2B5EF4-FFF2-40B4-BE49-F238E27FC236}">
                <a16:creationId xmlns:a16="http://schemas.microsoft.com/office/drawing/2014/main" id="{D18427D0-314F-DA0C-3428-FFF93ADFE65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1A42AF0-8BCC-3674-BE75-9EB1EF558970}"/>
              </a:ext>
            </a:extLst>
          </p:cNvPr>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611211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874F2-8252-6F1A-0AB9-1BB032A0CA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DD0A137-AF00-AE22-06AE-9483E9C41B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FB31767-2ACD-EEFE-17B7-30EF1173FA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E42909-7359-D995-AFA8-27D098777D96}"/>
              </a:ext>
            </a:extLst>
          </p:cNvPr>
          <p:cNvSpPr>
            <a:spLocks noGrp="1"/>
          </p:cNvSpPr>
          <p:nvPr>
            <p:ph type="dt" sz="half" idx="10"/>
          </p:nvPr>
        </p:nvSpPr>
        <p:spPr/>
        <p:txBody>
          <a:bodyPr/>
          <a:lstStyle/>
          <a:p>
            <a:fld id="{B66841AA-A831-4B85-9987-30F5EB77A1AC}" type="datetime1">
              <a:rPr lang="en-US" smtClean="0"/>
              <a:t>6/25/2024</a:t>
            </a:fld>
            <a:endParaRPr lang="en-US" dirty="0"/>
          </a:p>
        </p:txBody>
      </p:sp>
      <p:sp>
        <p:nvSpPr>
          <p:cNvPr id="6" name="Footer Placeholder 5">
            <a:extLst>
              <a:ext uri="{FF2B5EF4-FFF2-40B4-BE49-F238E27FC236}">
                <a16:creationId xmlns:a16="http://schemas.microsoft.com/office/drawing/2014/main" id="{253766C5-AB2A-CAD5-DFA7-EECE65175C2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77D7EE9-EC4A-03B3-4BD4-0F9E19DEFDED}"/>
              </a:ext>
            </a:extLst>
          </p:cNvPr>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735979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6A2886-35C6-44E6-ADB3-77D5CE17D3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3EBDBD3B-2F41-103B-64C2-39CABB01D1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39A1ABC-E4C4-983B-71C2-D9BF40E4C8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F24B85-6928-4694-A4FB-0D4E7501A8D4}" type="datetime1">
              <a:rPr lang="en-US" smtClean="0"/>
              <a:t>6/25/2024</a:t>
            </a:fld>
            <a:endParaRPr lang="en-US" dirty="0"/>
          </a:p>
        </p:txBody>
      </p:sp>
      <p:sp>
        <p:nvSpPr>
          <p:cNvPr id="5" name="Footer Placeholder 4">
            <a:extLst>
              <a:ext uri="{FF2B5EF4-FFF2-40B4-BE49-F238E27FC236}">
                <a16:creationId xmlns:a16="http://schemas.microsoft.com/office/drawing/2014/main" id="{D02E4A19-97D2-D082-A1BA-6FE2AEB63B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348E996-E422-BACC-3B60-0CDD2E0E69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624727534"/>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Verdana" panose="020B0604030504040204" pitchFamily="34" charset="0"/>
          <a:ea typeface="Verdana" panose="020B0604030504040204" pitchFamily="34"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Verdana" panose="020B0604030504040204" pitchFamily="34" charset="0"/>
          <a:ea typeface="Verdana" panose="020B0604030504040204" pitchFamily="34"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Verdana" panose="020B0604030504040204" pitchFamily="34" charset="0"/>
          <a:ea typeface="Verdana" panose="020B0604030504040204" pitchFamily="34"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1A01B29-0AF9-4AE0-8119-F1EBD0D9B4D0}"/>
              </a:ext>
            </a:extLst>
          </p:cNvPr>
          <p:cNvSpPr txBox="1">
            <a:spLocks/>
          </p:cNvSpPr>
          <p:nvPr/>
        </p:nvSpPr>
        <p:spPr>
          <a:xfrm>
            <a:off x="3140364" y="2886870"/>
            <a:ext cx="6446982" cy="1443687"/>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r>
              <a:rPr lang="en-US" sz="1800" b="1" dirty="0">
                <a:latin typeface="Arial" panose="020B0604020202020204" pitchFamily="34" charset="0"/>
                <a:cs typeface="Arial" panose="020B0604020202020204" pitchFamily="34" charset="0"/>
              </a:rPr>
              <a:t>Company Name</a:t>
            </a:r>
          </a:p>
          <a:p>
            <a:r>
              <a:rPr lang="en-US" sz="1800" b="1" dirty="0">
                <a:latin typeface="Arial" panose="020B0604020202020204" pitchFamily="34" charset="0"/>
                <a:cs typeface="Arial" panose="020B0604020202020204" pitchFamily="34" charset="0"/>
              </a:rPr>
              <a:t>Prototype Title</a:t>
            </a:r>
          </a:p>
          <a:p>
            <a:r>
              <a:rPr lang="en-US" sz="1800" b="1" dirty="0">
                <a:latin typeface="Arial" panose="020B0604020202020204" pitchFamily="34" charset="0"/>
                <a:cs typeface="Arial" panose="020B0604020202020204" pitchFamily="34" charset="0"/>
              </a:rPr>
              <a:t>Company Website</a:t>
            </a:r>
          </a:p>
        </p:txBody>
      </p:sp>
      <p:sp>
        <p:nvSpPr>
          <p:cNvPr id="8" name="TextBox 7">
            <a:extLst>
              <a:ext uri="{FF2B5EF4-FFF2-40B4-BE49-F238E27FC236}">
                <a16:creationId xmlns:a16="http://schemas.microsoft.com/office/drawing/2014/main" id="{8D6F6135-F3E6-46F6-83EA-93A1334CC5D8}"/>
              </a:ext>
            </a:extLst>
          </p:cNvPr>
          <p:cNvSpPr txBox="1"/>
          <p:nvPr/>
        </p:nvSpPr>
        <p:spPr>
          <a:xfrm>
            <a:off x="994688" y="4212882"/>
            <a:ext cx="10202624" cy="2308324"/>
          </a:xfrm>
          <a:prstGeom prst="rect">
            <a:avLst/>
          </a:prstGeom>
          <a:ln w="19050"/>
        </p:spPr>
        <p:style>
          <a:lnRef idx="2">
            <a:schemeClr val="accent1"/>
          </a:lnRef>
          <a:fillRef idx="1">
            <a:schemeClr val="lt1"/>
          </a:fillRef>
          <a:effectRef idx="0">
            <a:schemeClr val="accent1"/>
          </a:effectRef>
          <a:fontRef idx="minor">
            <a:schemeClr val="dk1"/>
          </a:fontRef>
        </p:style>
        <p:txBody>
          <a:bodyPr wrap="square">
            <a:spAutoFit/>
          </a:bodyPr>
          <a:lstStyle/>
          <a:p>
            <a:r>
              <a:rPr lang="en-US" sz="1600" b="1" dirty="0">
                <a:latin typeface="Arial" panose="020B0604020202020204" pitchFamily="34" charset="0"/>
                <a:cs typeface="Arial" panose="020B0604020202020204" pitchFamily="34" charset="0"/>
              </a:rPr>
              <a:t>We strongly advise you to read the guidelines before starting the application. </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Use the provided PowerPoint template, and answer all of the included questions as if you were filling out an application form. You can delete the bullet points to create more space so to elaborate answers that fully address all subtopics in each category – use the bullet points as additional guidance in order to address each category. You will not be presenting from this document. Do not delete slide titles.</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Please use Arial Font, or similar, </a:t>
            </a:r>
            <a:r>
              <a:rPr lang="en-US" sz="1600" b="1" dirty="0">
                <a:latin typeface="Arial" panose="020B0604020202020204" pitchFamily="34" charset="0"/>
                <a:cs typeface="Arial" panose="020B0604020202020204" pitchFamily="34" charset="0"/>
              </a:rPr>
              <a:t>no less than 12 point</a:t>
            </a:r>
            <a:r>
              <a:rPr lang="en-US" sz="1600" dirty="0">
                <a:latin typeface="Arial" panose="020B0604020202020204" pitchFamily="34" charset="0"/>
                <a:cs typeface="Arial" panose="020B0604020202020204" pitchFamily="34" charset="0"/>
              </a:rPr>
              <a:t>. Do not add or remove slides, and do not change their order. Any pages in excess of 10 slides plus the title slide will not be reviewed. </a:t>
            </a:r>
            <a:endParaRPr lang="en-US" sz="1600" i="1"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E31AFD35-46F5-4BC1-8E62-C0609B49BA44}"/>
              </a:ext>
            </a:extLst>
          </p:cNvPr>
          <p:cNvSpPr txBox="1"/>
          <p:nvPr/>
        </p:nvSpPr>
        <p:spPr>
          <a:xfrm>
            <a:off x="4812163" y="6516185"/>
            <a:ext cx="2567674"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FuzeHub Updated June 28, 2024</a:t>
            </a:r>
          </a:p>
        </p:txBody>
      </p:sp>
      <p:pic>
        <p:nvPicPr>
          <p:cNvPr id="7" name="Picture 6">
            <a:extLst>
              <a:ext uri="{FF2B5EF4-FFF2-40B4-BE49-F238E27FC236}">
                <a16:creationId xmlns:a16="http://schemas.microsoft.com/office/drawing/2014/main" id="{AE0EF115-9231-3EB8-F3F4-ADEA9C14FE2A}"/>
              </a:ext>
            </a:extLst>
          </p:cNvPr>
          <p:cNvPicPr>
            <a:picLocks noChangeAspect="1"/>
          </p:cNvPicPr>
          <p:nvPr/>
        </p:nvPicPr>
        <p:blipFill>
          <a:blip r:embed="rId3">
            <a:clrChange>
              <a:clrFrom>
                <a:srgbClr val="000000"/>
              </a:clrFrom>
              <a:clrTo>
                <a:srgbClr val="000000">
                  <a:alpha val="0"/>
                </a:srgbClr>
              </a:clrTo>
            </a:clrChange>
          </a:blip>
          <a:srcRect/>
          <a:stretch/>
        </p:blipFill>
        <p:spPr>
          <a:xfrm>
            <a:off x="2025413" y="227751"/>
            <a:ext cx="8141174" cy="2448713"/>
          </a:xfrm>
          <a:prstGeom prst="rect">
            <a:avLst/>
          </a:prstGeom>
        </p:spPr>
      </p:pic>
    </p:spTree>
    <p:extLst>
      <p:ext uri="{BB962C8B-B14F-4D97-AF65-F5344CB8AC3E}">
        <p14:creationId xmlns:p14="http://schemas.microsoft.com/office/powerpoint/2010/main" val="754542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6CB13-0D94-4A9E-8A44-1C388B671ED3}"/>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Impacts</a:t>
            </a:r>
          </a:p>
        </p:txBody>
      </p:sp>
      <p:sp>
        <p:nvSpPr>
          <p:cNvPr id="3" name="Content Placeholder 2">
            <a:extLst>
              <a:ext uri="{FF2B5EF4-FFF2-40B4-BE49-F238E27FC236}">
                <a16:creationId xmlns:a16="http://schemas.microsoft.com/office/drawing/2014/main" id="{9386F0E8-7CE7-4E39-A656-C5229308E37A}"/>
              </a:ext>
            </a:extLst>
          </p:cNvPr>
          <p:cNvSpPr>
            <a:spLocks noGrp="1"/>
          </p:cNvSpPr>
          <p:nvPr>
            <p:ph idx="1"/>
          </p:nvPr>
        </p:nvSpPr>
        <p:spPr/>
        <p:txBody>
          <a:bodyPr/>
          <a:lstStyle/>
          <a:p>
            <a:pPr lvl="0">
              <a:lnSpc>
                <a:spcPct val="100000"/>
              </a:lnSpc>
            </a:pPr>
            <a:r>
              <a:rPr lang="en-US" dirty="0">
                <a:latin typeface="Arial" panose="020B0604020202020204" pitchFamily="34" charset="0"/>
                <a:cs typeface="Arial" panose="020B0604020202020204" pitchFamily="34" charset="0"/>
              </a:rPr>
              <a:t>Describe the beneficial outcomes of this project</a:t>
            </a:r>
          </a:p>
          <a:p>
            <a:pPr lvl="0">
              <a:lnSpc>
                <a:spcPct val="100000"/>
              </a:lnSpc>
            </a:pPr>
            <a:endParaRPr lang="en-US" dirty="0">
              <a:latin typeface="Arial" panose="020B0604020202020204" pitchFamily="34" charset="0"/>
              <a:cs typeface="Arial" panose="020B0604020202020204" pitchFamily="34" charset="0"/>
            </a:endParaRPr>
          </a:p>
          <a:p>
            <a:pPr lvl="0">
              <a:lnSpc>
                <a:spcPct val="100000"/>
              </a:lnSpc>
            </a:pPr>
            <a:r>
              <a:rPr lang="en-US" dirty="0">
                <a:latin typeface="Arial" panose="020B0604020202020204" pitchFamily="34" charset="0"/>
                <a:cs typeface="Arial" panose="020B0604020202020204" pitchFamily="34" charset="0"/>
              </a:rPr>
              <a:t>Quantify the economic impact(s) of this project for years 1-5 (year 1 being this year): jobs created/ retained, increased revenues, new customers, expected new investments, cost savings, etc.</a:t>
            </a:r>
          </a:p>
          <a:p>
            <a:pPr lvl="1">
              <a:lnSpc>
                <a:spcPct val="100000"/>
              </a:lnSpc>
            </a:pPr>
            <a:r>
              <a:rPr lang="en-US" dirty="0">
                <a:latin typeface="Arial" panose="020B0604020202020204" pitchFamily="34" charset="0"/>
                <a:cs typeface="Arial" panose="020B0604020202020204" pitchFamily="34" charset="0"/>
              </a:rPr>
              <a:t>When will you hire new employees, if applicable? What positions will they take?</a:t>
            </a:r>
          </a:p>
          <a:p>
            <a:pPr lvl="1">
              <a:lnSpc>
                <a:spcPct val="100000"/>
              </a:lnSpc>
            </a:pPr>
            <a:r>
              <a:rPr lang="en-US" dirty="0">
                <a:latin typeface="Arial" panose="020B0604020202020204" pitchFamily="34" charset="0"/>
                <a:cs typeface="Arial" panose="020B0604020202020204" pitchFamily="34" charset="0"/>
              </a:rPr>
              <a:t>Give a full timeline for expected revenues.</a:t>
            </a:r>
          </a:p>
          <a:p>
            <a:pPr lvl="1">
              <a:lnSpc>
                <a:spcPct val="100000"/>
              </a:lnSpc>
            </a:pPr>
            <a:r>
              <a:rPr lang="en-US" dirty="0">
                <a:latin typeface="Arial" panose="020B0604020202020204" pitchFamily="34" charset="0"/>
                <a:cs typeface="Arial" panose="020B0604020202020204" pitchFamily="34" charset="0"/>
              </a:rPr>
              <a:t>Will the completion of this project put you in a better place to acquire additional funding? </a:t>
            </a:r>
          </a:p>
          <a:p>
            <a:pPr lvl="1">
              <a:lnSpc>
                <a:spcPct val="100000"/>
              </a:lnSpc>
            </a:pPr>
            <a:r>
              <a:rPr lang="en-US" dirty="0">
                <a:latin typeface="Arial" panose="020B0604020202020204" pitchFamily="34" charset="0"/>
                <a:cs typeface="Arial" panose="020B0604020202020204" pitchFamily="34" charset="0"/>
              </a:rPr>
              <a:t>Will this project change your processes in a way that leads to significant savings?</a:t>
            </a:r>
          </a:p>
          <a:p>
            <a:pPr lvl="0">
              <a:lnSpc>
                <a:spcPct val="100000"/>
              </a:lnSpc>
            </a:pPr>
            <a:endParaRPr lang="en-US" dirty="0">
              <a:latin typeface="Arial" panose="020B0604020202020204" pitchFamily="34" charset="0"/>
              <a:cs typeface="Arial" panose="020B0604020202020204" pitchFamily="34" charset="0"/>
            </a:endParaRPr>
          </a:p>
          <a:p>
            <a:pPr lvl="0">
              <a:lnSpc>
                <a:spcPct val="100000"/>
              </a:lnSpc>
            </a:pPr>
            <a:r>
              <a:rPr lang="en-US" dirty="0">
                <a:latin typeface="Arial" panose="020B0604020202020204" pitchFamily="34" charset="0"/>
                <a:cs typeface="Arial" panose="020B0604020202020204" pitchFamily="34" charset="0"/>
              </a:rPr>
              <a:t>As a result of this FuzeHub project, how will you measure success? </a:t>
            </a:r>
          </a:p>
          <a:p>
            <a:pPr lvl="0">
              <a:lnSpc>
                <a:spcPct val="100000"/>
              </a:lnSpc>
            </a:pPr>
            <a:endParaRPr lang="en-US" dirty="0">
              <a:latin typeface="Arial" panose="020B0604020202020204" pitchFamily="34" charset="0"/>
              <a:cs typeface="Arial" panose="020B0604020202020204" pitchFamily="34" charset="0"/>
            </a:endParaRPr>
          </a:p>
          <a:p>
            <a:pPr lvl="0">
              <a:lnSpc>
                <a:spcPct val="100000"/>
              </a:lnSpc>
            </a:pPr>
            <a:endParaRPr lang="en-US"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5CA32F91-8D2D-43CB-8E20-BCBED63D4E52}"/>
              </a:ext>
            </a:extLst>
          </p:cNvPr>
          <p:cNvSpPr>
            <a:spLocks noGrp="1"/>
          </p:cNvSpPr>
          <p:nvPr>
            <p:ph type="sldNum" sz="quarter" idx="12"/>
          </p:nvPr>
        </p:nvSpPr>
        <p:spPr/>
        <p:txBody>
          <a:bodyPr/>
          <a:lstStyle/>
          <a:p>
            <a:r>
              <a:rPr lang="en-US" dirty="0"/>
              <a:t>10</a:t>
            </a:r>
          </a:p>
        </p:txBody>
      </p:sp>
    </p:spTree>
    <p:extLst>
      <p:ext uri="{BB962C8B-B14F-4D97-AF65-F5344CB8AC3E}">
        <p14:creationId xmlns:p14="http://schemas.microsoft.com/office/powerpoint/2010/main" val="3068682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6CB13-0D94-4A9E-8A44-1C388B671ED3}"/>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Financial Snapshot</a:t>
            </a:r>
          </a:p>
        </p:txBody>
      </p:sp>
      <p:sp>
        <p:nvSpPr>
          <p:cNvPr id="3" name="Content Placeholder 2">
            <a:extLst>
              <a:ext uri="{FF2B5EF4-FFF2-40B4-BE49-F238E27FC236}">
                <a16:creationId xmlns:a16="http://schemas.microsoft.com/office/drawing/2014/main" id="{9386F0E8-7CE7-4E39-A656-C5229308E37A}"/>
              </a:ext>
            </a:extLst>
          </p:cNvPr>
          <p:cNvSpPr>
            <a:spLocks noGrp="1"/>
          </p:cNvSpPr>
          <p:nvPr>
            <p:ph idx="1"/>
          </p:nvPr>
        </p:nvSpPr>
        <p:spPr/>
        <p:txBody>
          <a:bodyPr>
            <a:normAutofit/>
          </a:bodyPr>
          <a:lstStyle/>
          <a:p>
            <a:pPr lvl="1">
              <a:lnSpc>
                <a:spcPct val="100000"/>
              </a:lnSpc>
            </a:pPr>
            <a:r>
              <a:rPr lang="en-US" dirty="0">
                <a:latin typeface="Arial" panose="020B0604020202020204" pitchFamily="34" charset="0"/>
                <a:cs typeface="Arial" panose="020B0604020202020204" pitchFamily="34" charset="0"/>
              </a:rPr>
              <a:t>Summarize your costs/ revenues projection. How much funding is required until the company becomes profitable? Include a full timeline to profitability.</a:t>
            </a:r>
          </a:p>
          <a:p>
            <a:pPr lvl="1">
              <a:lnSpc>
                <a:spcPct val="100000"/>
              </a:lnSpc>
            </a:pPr>
            <a:endParaRPr lang="en-US" dirty="0">
              <a:latin typeface="Arial" panose="020B0604020202020204" pitchFamily="34" charset="0"/>
              <a:cs typeface="Arial" panose="020B0604020202020204" pitchFamily="34" charset="0"/>
            </a:endParaRPr>
          </a:p>
          <a:p>
            <a:pPr lvl="1">
              <a:lnSpc>
                <a:spcPct val="100000"/>
              </a:lnSpc>
            </a:pPr>
            <a:r>
              <a:rPr lang="en-US" dirty="0">
                <a:latin typeface="Arial" panose="020B0604020202020204" pitchFamily="34" charset="0"/>
                <a:cs typeface="Arial" panose="020B0604020202020204" pitchFamily="34" charset="0"/>
              </a:rPr>
              <a:t>How much money have you raised to date? Where did the funds come from (self, friends &amp; family, grants, loans, angel investors, crowdsourcing, other)?</a:t>
            </a:r>
          </a:p>
          <a:p>
            <a:pPr lvl="1">
              <a:lnSpc>
                <a:spcPct val="100000"/>
              </a:lnSpc>
            </a:pPr>
            <a:endParaRPr lang="en-US" dirty="0">
              <a:latin typeface="Arial" panose="020B0604020202020204" pitchFamily="34" charset="0"/>
              <a:cs typeface="Arial" panose="020B0604020202020204" pitchFamily="34" charset="0"/>
            </a:endParaRPr>
          </a:p>
          <a:p>
            <a:pPr lvl="1">
              <a:lnSpc>
                <a:spcPct val="100000"/>
              </a:lnSpc>
            </a:pPr>
            <a:r>
              <a:rPr lang="en-US" dirty="0">
                <a:latin typeface="Arial" panose="020B0604020202020204" pitchFamily="34" charset="0"/>
                <a:cs typeface="Arial" panose="020B0604020202020204" pitchFamily="34" charset="0"/>
              </a:rPr>
              <a:t>What is your next capital raise?</a:t>
            </a:r>
          </a:p>
          <a:p>
            <a:pPr lvl="2">
              <a:lnSpc>
                <a:spcPct val="100000"/>
              </a:lnSpc>
            </a:pPr>
            <a:r>
              <a:rPr lang="en-US" sz="1400" dirty="0">
                <a:latin typeface="Arial" panose="020B0604020202020204" pitchFamily="34" charset="0"/>
                <a:cs typeface="Arial" panose="020B0604020202020204" pitchFamily="34" charset="0"/>
              </a:rPr>
              <a:t>How much money will you be seeking?</a:t>
            </a:r>
          </a:p>
          <a:p>
            <a:pPr lvl="2">
              <a:lnSpc>
                <a:spcPct val="100000"/>
              </a:lnSpc>
            </a:pPr>
            <a:r>
              <a:rPr lang="en-US" sz="1400" dirty="0">
                <a:latin typeface="Arial" panose="020B0604020202020204" pitchFamily="34" charset="0"/>
                <a:cs typeface="Arial" panose="020B0604020202020204" pitchFamily="34" charset="0"/>
              </a:rPr>
              <a:t>Who do you plan to ask? Do you have history with them, or is this going to be your first contact with them?</a:t>
            </a:r>
          </a:p>
          <a:p>
            <a:pPr lvl="2">
              <a:lnSpc>
                <a:spcPct val="100000"/>
              </a:lnSpc>
            </a:pPr>
            <a:r>
              <a:rPr lang="en-US" sz="1400" dirty="0">
                <a:latin typeface="Arial" panose="020B0604020202020204" pitchFamily="34" charset="0"/>
                <a:cs typeface="Arial" panose="020B0604020202020204" pitchFamily="34" charset="0"/>
              </a:rPr>
              <a:t>If you succeed in the raise, where will this cash influx lead the company?</a:t>
            </a:r>
          </a:p>
        </p:txBody>
      </p:sp>
      <p:sp>
        <p:nvSpPr>
          <p:cNvPr id="5" name="Slide Number Placeholder 4">
            <a:extLst>
              <a:ext uri="{FF2B5EF4-FFF2-40B4-BE49-F238E27FC236}">
                <a16:creationId xmlns:a16="http://schemas.microsoft.com/office/drawing/2014/main" id="{5CA32F91-8D2D-43CB-8E20-BCBED63D4E52}"/>
              </a:ext>
            </a:extLst>
          </p:cNvPr>
          <p:cNvSpPr>
            <a:spLocks noGrp="1"/>
          </p:cNvSpPr>
          <p:nvPr>
            <p:ph type="sldNum" sz="quarter" idx="12"/>
          </p:nvPr>
        </p:nvSpPr>
        <p:spPr/>
        <p:txBody>
          <a:bodyPr/>
          <a:lstStyle/>
          <a:p>
            <a:r>
              <a:rPr lang="en-US" dirty="0"/>
              <a:t>10</a:t>
            </a:r>
          </a:p>
        </p:txBody>
      </p:sp>
    </p:spTree>
    <p:extLst>
      <p:ext uri="{BB962C8B-B14F-4D97-AF65-F5344CB8AC3E}">
        <p14:creationId xmlns:p14="http://schemas.microsoft.com/office/powerpoint/2010/main" val="2044169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6CB13-0D94-4A9E-8A44-1C388B671ED3}"/>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Business Challenge/ Problem</a:t>
            </a:r>
          </a:p>
        </p:txBody>
      </p:sp>
      <p:sp>
        <p:nvSpPr>
          <p:cNvPr id="3" name="Content Placeholder 2">
            <a:extLst>
              <a:ext uri="{FF2B5EF4-FFF2-40B4-BE49-F238E27FC236}">
                <a16:creationId xmlns:a16="http://schemas.microsoft.com/office/drawing/2014/main" id="{9386F0E8-7CE7-4E39-A656-C5229308E37A}"/>
              </a:ext>
            </a:extLst>
          </p:cNvPr>
          <p:cNvSpPr>
            <a:spLocks noGrp="1"/>
          </p:cNvSpPr>
          <p:nvPr>
            <p:ph idx="1"/>
          </p:nvPr>
        </p:nvSpPr>
        <p:spPr/>
        <p:txBody>
          <a:bodyPr/>
          <a:lstStyle/>
          <a:p>
            <a:pPr>
              <a:lnSpc>
                <a:spcPct val="100000"/>
              </a:lnSpc>
            </a:pPr>
            <a:r>
              <a:rPr lang="en-US" dirty="0">
                <a:latin typeface="Arial" panose="020B0604020202020204" pitchFamily="34" charset="0"/>
                <a:cs typeface="Arial" panose="020B0604020202020204" pitchFamily="34" charset="0"/>
              </a:rPr>
              <a:t>There is a reason you are developing this product and a reason why customers will need or care about it. Describe in detail the problem that your product/ technology is trying to solve. What is the pain point?</a:t>
            </a:r>
          </a:p>
          <a:p>
            <a:pPr>
              <a:lnSpc>
                <a:spcPct val="100000"/>
              </a:lnSpc>
            </a:pPr>
            <a:endParaRPr lang="en-US" dirty="0">
              <a:latin typeface="Arial" panose="020B0604020202020204" pitchFamily="34" charset="0"/>
              <a:cs typeface="Arial" panose="020B0604020202020204" pitchFamily="34" charset="0"/>
            </a:endParaRPr>
          </a:p>
          <a:p>
            <a:pPr>
              <a:lnSpc>
                <a:spcPct val="100000"/>
              </a:lnSpc>
            </a:pPr>
            <a:r>
              <a:rPr lang="en-US" dirty="0">
                <a:latin typeface="Arial" panose="020B0604020202020204" pitchFamily="34" charset="0"/>
                <a:cs typeface="Arial" panose="020B0604020202020204" pitchFamily="34" charset="0"/>
              </a:rPr>
              <a:t>What is the impact of the problem you are trying to solve in the lives of your target customers? How desperate for a (new/ better) solution are they?</a:t>
            </a:r>
          </a:p>
          <a:p>
            <a:pPr>
              <a:lnSpc>
                <a:spcPct val="100000"/>
              </a:lnSpc>
            </a:pPr>
            <a:endParaRPr lang="en-US" dirty="0">
              <a:latin typeface="Arial" panose="020B0604020202020204" pitchFamily="34" charset="0"/>
              <a:cs typeface="Arial" panose="020B0604020202020204" pitchFamily="34" charset="0"/>
            </a:endParaRPr>
          </a:p>
          <a:p>
            <a:pPr>
              <a:lnSpc>
                <a:spcPct val="100000"/>
              </a:lnSpc>
            </a:pPr>
            <a:r>
              <a:rPr lang="en-US" dirty="0">
                <a:latin typeface="Arial" panose="020B0604020202020204" pitchFamily="34" charset="0"/>
                <a:cs typeface="Arial" panose="020B0604020202020204" pitchFamily="34" charset="0"/>
              </a:rPr>
              <a:t>How is this problem currently being addressed, if at all?</a:t>
            </a:r>
          </a:p>
          <a:p>
            <a:pPr>
              <a:lnSpc>
                <a:spcPct val="100000"/>
              </a:lnSpc>
            </a:pPr>
            <a:endParaRPr lang="en-US" dirty="0">
              <a:latin typeface="Arial" panose="020B0604020202020204" pitchFamily="34" charset="0"/>
              <a:cs typeface="Arial" panose="020B0604020202020204" pitchFamily="34" charset="0"/>
            </a:endParaRPr>
          </a:p>
          <a:p>
            <a:pPr lvl="0"/>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8" name="Slide Number Placeholder 7">
            <a:extLst>
              <a:ext uri="{FF2B5EF4-FFF2-40B4-BE49-F238E27FC236}">
                <a16:creationId xmlns:a16="http://schemas.microsoft.com/office/drawing/2014/main" id="{169C7E5F-3B4E-48DC-9D99-EA726290D64C}"/>
              </a:ext>
            </a:extLst>
          </p:cNvPr>
          <p:cNvSpPr>
            <a:spLocks noGrp="1"/>
          </p:cNvSpPr>
          <p:nvPr>
            <p:ph type="sldNum" sz="quarter" idx="12"/>
          </p:nvPr>
        </p:nvSpPr>
        <p:spPr/>
        <p:txBody>
          <a:bodyPr/>
          <a:lstStyle/>
          <a:p>
            <a:r>
              <a:rPr lang="en-US" dirty="0"/>
              <a:t>1</a:t>
            </a:r>
          </a:p>
        </p:txBody>
      </p:sp>
    </p:spTree>
    <p:extLst>
      <p:ext uri="{BB962C8B-B14F-4D97-AF65-F5344CB8AC3E}">
        <p14:creationId xmlns:p14="http://schemas.microsoft.com/office/powerpoint/2010/main" val="1487966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6CB13-0D94-4A9E-8A44-1C388B671ED3}"/>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Technology Innovation &amp; Solution</a:t>
            </a:r>
          </a:p>
        </p:txBody>
      </p:sp>
      <p:sp>
        <p:nvSpPr>
          <p:cNvPr id="9" name="Content Placeholder 2">
            <a:extLst>
              <a:ext uri="{FF2B5EF4-FFF2-40B4-BE49-F238E27FC236}">
                <a16:creationId xmlns:a16="http://schemas.microsoft.com/office/drawing/2014/main" id="{52ACC428-3F90-4873-91FF-7DAFAB964D36}"/>
              </a:ext>
            </a:extLst>
          </p:cNvPr>
          <p:cNvSpPr>
            <a:spLocks noGrp="1"/>
          </p:cNvSpPr>
          <p:nvPr>
            <p:ph idx="1"/>
          </p:nvPr>
        </p:nvSpPr>
        <p:spPr/>
        <p:txBody>
          <a:bodyPr/>
          <a:lstStyle/>
          <a:p>
            <a:pPr lvl="0">
              <a:lnSpc>
                <a:spcPct val="100000"/>
              </a:lnSpc>
            </a:pPr>
            <a:r>
              <a:rPr lang="en-US" dirty="0">
                <a:latin typeface="Arial" panose="020B0604020202020204" pitchFamily="34" charset="0"/>
                <a:cs typeface="Arial" panose="020B0604020202020204" pitchFamily="34" charset="0"/>
              </a:rPr>
              <a:t>What is the solution that your product/technology provides? What does it do and how does it work? What does the world look like if you succeed?</a:t>
            </a:r>
          </a:p>
          <a:p>
            <a:pPr lvl="0">
              <a:lnSpc>
                <a:spcPct val="100000"/>
              </a:lnSpc>
            </a:pPr>
            <a:endParaRPr lang="en-US" dirty="0">
              <a:latin typeface="Arial" panose="020B0604020202020204" pitchFamily="34" charset="0"/>
              <a:cs typeface="Arial" panose="020B0604020202020204" pitchFamily="34" charset="0"/>
            </a:endParaRPr>
          </a:p>
          <a:p>
            <a:pPr lvl="0">
              <a:lnSpc>
                <a:spcPct val="100000"/>
              </a:lnSpc>
            </a:pPr>
            <a:r>
              <a:rPr lang="en-US" dirty="0">
                <a:latin typeface="Arial" panose="020B0604020202020204" pitchFamily="34" charset="0"/>
                <a:cs typeface="Arial" panose="020B0604020202020204" pitchFamily="34" charset="0"/>
              </a:rPr>
              <a:t>How are you better than the alternatives? </a:t>
            </a:r>
          </a:p>
          <a:p>
            <a:pPr lvl="0">
              <a:lnSpc>
                <a:spcPct val="100000"/>
              </a:lnSpc>
            </a:pPr>
            <a:endParaRPr lang="en-US" dirty="0">
              <a:latin typeface="Arial" panose="020B0604020202020204" pitchFamily="34" charset="0"/>
              <a:cs typeface="Arial" panose="020B0604020202020204" pitchFamily="34" charset="0"/>
            </a:endParaRPr>
          </a:p>
          <a:p>
            <a:pPr lvl="0">
              <a:lnSpc>
                <a:spcPct val="100000"/>
              </a:lnSpc>
            </a:pPr>
            <a:r>
              <a:rPr lang="en-US" dirty="0">
                <a:latin typeface="Arial" panose="020B0604020202020204" pitchFamily="34" charset="0"/>
                <a:cs typeface="Arial" panose="020B0604020202020204" pitchFamily="34" charset="0"/>
              </a:rPr>
              <a:t>What stage of development is your product/ technology in?</a:t>
            </a:r>
          </a:p>
          <a:p>
            <a:pPr lvl="0">
              <a:lnSpc>
                <a:spcPct val="100000"/>
              </a:lnSpc>
            </a:pPr>
            <a:endParaRPr lang="en-US" dirty="0">
              <a:latin typeface="Arial" panose="020B0604020202020204" pitchFamily="34" charset="0"/>
              <a:cs typeface="Arial" panose="020B0604020202020204" pitchFamily="34" charset="0"/>
            </a:endParaRPr>
          </a:p>
          <a:p>
            <a:pPr lvl="0">
              <a:lnSpc>
                <a:spcPct val="100000"/>
              </a:lnSpc>
            </a:pPr>
            <a:r>
              <a:rPr lang="en-US" dirty="0">
                <a:latin typeface="Arial" panose="020B0604020202020204" pitchFamily="34" charset="0"/>
                <a:cs typeface="Arial" panose="020B0604020202020204" pitchFamily="34" charset="0"/>
              </a:rPr>
              <a:t>Have you tested the product to validate your claims? Summarize the testing process and results achieved (include any external sources). Is more testing needed?</a:t>
            </a:r>
          </a:p>
          <a:p>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D7A79296-E18C-48C2-B457-3ABEC7B9AF46}"/>
              </a:ext>
            </a:extLst>
          </p:cNvPr>
          <p:cNvSpPr>
            <a:spLocks noGrp="1"/>
          </p:cNvSpPr>
          <p:nvPr>
            <p:ph type="sldNum" sz="quarter" idx="12"/>
          </p:nvPr>
        </p:nvSpPr>
        <p:spPr/>
        <p:txBody>
          <a:bodyPr/>
          <a:lstStyle/>
          <a:p>
            <a:r>
              <a:rPr lang="en-US" dirty="0"/>
              <a:t>2</a:t>
            </a:r>
          </a:p>
        </p:txBody>
      </p:sp>
    </p:spTree>
    <p:extLst>
      <p:ext uri="{BB962C8B-B14F-4D97-AF65-F5344CB8AC3E}">
        <p14:creationId xmlns:p14="http://schemas.microsoft.com/office/powerpoint/2010/main" val="2850837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6CB13-0D94-4A9E-8A44-1C388B671ED3}"/>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Intellectual Property </a:t>
            </a:r>
          </a:p>
        </p:txBody>
      </p:sp>
      <p:sp>
        <p:nvSpPr>
          <p:cNvPr id="9" name="Content Placeholder 2">
            <a:extLst>
              <a:ext uri="{FF2B5EF4-FFF2-40B4-BE49-F238E27FC236}">
                <a16:creationId xmlns:a16="http://schemas.microsoft.com/office/drawing/2014/main" id="{52ACC428-3F90-4873-91FF-7DAFAB964D36}"/>
              </a:ext>
            </a:extLst>
          </p:cNvPr>
          <p:cNvSpPr>
            <a:spLocks noGrp="1"/>
          </p:cNvSpPr>
          <p:nvPr>
            <p:ph idx="1"/>
          </p:nvPr>
        </p:nvSpPr>
        <p:spPr/>
        <p:txBody>
          <a:bodyPr/>
          <a:lstStyle/>
          <a:p>
            <a:pPr>
              <a:lnSpc>
                <a:spcPct val="100000"/>
              </a:lnSpc>
            </a:pPr>
            <a:r>
              <a:rPr lang="en-US" dirty="0">
                <a:latin typeface="Arial" panose="020B0604020202020204" pitchFamily="34" charset="0"/>
                <a:cs typeface="Arial" panose="020B0604020202020204" pitchFamily="34" charset="0"/>
              </a:rPr>
              <a:t>What is unique about your technology? How is your idea protected from the competition? Talk about your competitive advantage and differentiation strategy. </a:t>
            </a:r>
          </a:p>
          <a:p>
            <a:pPr lvl="0">
              <a:lnSpc>
                <a:spcPct val="100000"/>
              </a:lnSpc>
            </a:pPr>
            <a:endParaRPr lang="en-US" dirty="0">
              <a:latin typeface="Arial" panose="020B0604020202020204" pitchFamily="34" charset="0"/>
              <a:cs typeface="Arial" panose="020B0604020202020204" pitchFamily="34" charset="0"/>
            </a:endParaRPr>
          </a:p>
          <a:p>
            <a:pPr lvl="0">
              <a:lnSpc>
                <a:spcPct val="100000"/>
              </a:lnSpc>
            </a:pPr>
            <a:r>
              <a:rPr lang="en-US" dirty="0">
                <a:latin typeface="Arial" panose="020B0604020202020204" pitchFamily="34" charset="0"/>
                <a:cs typeface="Arial" panose="020B0604020202020204" pitchFamily="34" charset="0"/>
              </a:rPr>
              <a:t>Is legal IP protection available/ applicable? What type do you need, if any (patent, patent pending, trademark, copyright, trade secret, etc.)?</a:t>
            </a:r>
          </a:p>
          <a:p>
            <a:pPr lvl="0">
              <a:lnSpc>
                <a:spcPct val="100000"/>
              </a:lnSpc>
            </a:pPr>
            <a:endParaRPr lang="en-US" dirty="0">
              <a:latin typeface="Arial" panose="020B0604020202020204" pitchFamily="34" charset="0"/>
              <a:cs typeface="Arial" panose="020B0604020202020204" pitchFamily="34" charset="0"/>
            </a:endParaRPr>
          </a:p>
          <a:p>
            <a:pPr lvl="0">
              <a:lnSpc>
                <a:spcPct val="100000"/>
              </a:lnSpc>
            </a:pPr>
            <a:r>
              <a:rPr lang="en-US" dirty="0">
                <a:latin typeface="Arial" panose="020B0604020202020204" pitchFamily="34" charset="0"/>
                <a:cs typeface="Arial" panose="020B0604020202020204" pitchFamily="34" charset="0"/>
              </a:rPr>
              <a:t>What is your ultimate plan for intellectual property? Include where you are in the process.</a:t>
            </a:r>
          </a:p>
          <a:p>
            <a:pPr lvl="0">
              <a:lnSpc>
                <a:spcPct val="100000"/>
              </a:lnSpc>
            </a:pPr>
            <a:endParaRPr lang="en-US" dirty="0">
              <a:latin typeface="Arial" panose="020B0604020202020204" pitchFamily="34" charset="0"/>
              <a:cs typeface="Arial" panose="020B0604020202020204" pitchFamily="34" charset="0"/>
            </a:endParaRPr>
          </a:p>
          <a:p>
            <a:pPr marL="0" lvl="0" indent="0">
              <a:lnSpc>
                <a:spcPct val="100000"/>
              </a:lnSpc>
              <a:buNone/>
            </a:pPr>
            <a:endParaRPr lang="en-US" dirty="0">
              <a:latin typeface="Arial" panose="020B0604020202020204" pitchFamily="34" charset="0"/>
              <a:cs typeface="Arial" panose="020B0604020202020204" pitchFamily="34" charset="0"/>
            </a:endParaRPr>
          </a:p>
          <a:p>
            <a:pPr>
              <a:lnSpc>
                <a:spcPct val="100000"/>
              </a:lnSpc>
            </a:pPr>
            <a:endParaRPr lang="en-US" dirty="0">
              <a:latin typeface="Arial" panose="020B0604020202020204" pitchFamily="34" charset="0"/>
              <a:cs typeface="Arial" panose="020B0604020202020204" pitchFamily="34" charset="0"/>
            </a:endParaRPr>
          </a:p>
          <a:p>
            <a:pPr>
              <a:lnSpc>
                <a:spcPct val="100000"/>
              </a:lnSpc>
            </a:pP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753E5FE-6310-4D56-B18D-57B8F9F78084}"/>
              </a:ext>
            </a:extLst>
          </p:cNvPr>
          <p:cNvSpPr>
            <a:spLocks noGrp="1"/>
          </p:cNvSpPr>
          <p:nvPr>
            <p:ph type="sldNum" sz="quarter" idx="12"/>
          </p:nvPr>
        </p:nvSpPr>
        <p:spPr/>
        <p:txBody>
          <a:bodyPr/>
          <a:lstStyle/>
          <a:p>
            <a:r>
              <a:rPr lang="en-US" dirty="0"/>
              <a:t>3</a:t>
            </a:r>
          </a:p>
        </p:txBody>
      </p:sp>
    </p:spTree>
    <p:extLst>
      <p:ext uri="{BB962C8B-B14F-4D97-AF65-F5344CB8AC3E}">
        <p14:creationId xmlns:p14="http://schemas.microsoft.com/office/powerpoint/2010/main" val="825708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6CB13-0D94-4A9E-8A44-1C388B671ED3}"/>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Market Summary</a:t>
            </a:r>
          </a:p>
        </p:txBody>
      </p:sp>
      <p:sp>
        <p:nvSpPr>
          <p:cNvPr id="3" name="Content Placeholder 2">
            <a:extLst>
              <a:ext uri="{FF2B5EF4-FFF2-40B4-BE49-F238E27FC236}">
                <a16:creationId xmlns:a16="http://schemas.microsoft.com/office/drawing/2014/main" id="{9386F0E8-7CE7-4E39-A656-C5229308E37A}"/>
              </a:ext>
            </a:extLst>
          </p:cNvPr>
          <p:cNvSpPr>
            <a:spLocks noGrp="1"/>
          </p:cNvSpPr>
          <p:nvPr>
            <p:ph idx="1"/>
          </p:nvPr>
        </p:nvSpPr>
        <p:spPr>
          <a:xfrm>
            <a:off x="838200" y="1628503"/>
            <a:ext cx="10515600" cy="4864372"/>
          </a:xfrm>
        </p:spPr>
        <p:txBody>
          <a:bodyPr>
            <a:noAutofit/>
          </a:bodyPr>
          <a:lstStyle/>
          <a:p>
            <a:pPr>
              <a:lnSpc>
                <a:spcPct val="100000"/>
              </a:lnSpc>
            </a:pPr>
            <a:r>
              <a:rPr lang="en-US" b="1" dirty="0">
                <a:latin typeface="Arial" panose="020B0604020202020204" pitchFamily="34" charset="0"/>
                <a:cs typeface="Arial" panose="020B0604020202020204" pitchFamily="34" charset="0"/>
              </a:rPr>
              <a:t>Define and describe the market – Who</a:t>
            </a:r>
            <a:r>
              <a:rPr lang="en-US" dirty="0">
                <a:latin typeface="Arial" panose="020B0604020202020204" pitchFamily="34" charset="0"/>
                <a:cs typeface="Arial" panose="020B0604020202020204" pitchFamily="34" charset="0"/>
              </a:rPr>
              <a:t> is your customer? </a:t>
            </a:r>
            <a:r>
              <a:rPr lang="en-US" b="1" dirty="0">
                <a:latin typeface="Arial" panose="020B0604020202020204" pitchFamily="34" charset="0"/>
                <a:cs typeface="Arial" panose="020B0604020202020204" pitchFamily="34" charset="0"/>
              </a:rPr>
              <a:t>Where</a:t>
            </a:r>
            <a:r>
              <a:rPr lang="en-US" dirty="0">
                <a:latin typeface="Arial" panose="020B0604020202020204" pitchFamily="34" charset="0"/>
                <a:cs typeface="Arial" panose="020B0604020202020204" pitchFamily="34" charset="0"/>
              </a:rPr>
              <a:t> are they? </a:t>
            </a:r>
            <a:r>
              <a:rPr lang="en-US" b="1" dirty="0">
                <a:latin typeface="Arial" panose="020B0604020202020204" pitchFamily="34" charset="0"/>
                <a:cs typeface="Arial" panose="020B0604020202020204" pitchFamily="34" charset="0"/>
              </a:rPr>
              <a:t>How many </a:t>
            </a:r>
            <a:r>
              <a:rPr lang="en-US" dirty="0">
                <a:latin typeface="Arial" panose="020B0604020202020204" pitchFamily="34" charset="0"/>
                <a:cs typeface="Arial" panose="020B0604020202020204" pitchFamily="34" charset="0"/>
              </a:rPr>
              <a:t>of them are there (include explanations for your numbers)?</a:t>
            </a:r>
          </a:p>
          <a:p>
            <a:pPr>
              <a:lnSpc>
                <a:spcPct val="100000"/>
              </a:lnSpc>
            </a:pPr>
            <a:endParaRPr lang="en-US" dirty="0">
              <a:latin typeface="Arial" panose="020B0604020202020204" pitchFamily="34" charset="0"/>
              <a:cs typeface="Arial" panose="020B0604020202020204" pitchFamily="34" charset="0"/>
            </a:endParaRPr>
          </a:p>
          <a:p>
            <a:pPr>
              <a:lnSpc>
                <a:spcPct val="100000"/>
              </a:lnSpc>
            </a:pPr>
            <a:r>
              <a:rPr lang="en-US" dirty="0">
                <a:latin typeface="Arial" panose="020B0604020202020204" pitchFamily="34" charset="0"/>
                <a:cs typeface="Arial" panose="020B0604020202020204" pitchFamily="34" charset="0"/>
              </a:rPr>
              <a:t>Have you talked to them? How do you know that you have the right target customer?</a:t>
            </a:r>
          </a:p>
          <a:p>
            <a:pPr lvl="1">
              <a:lnSpc>
                <a:spcPct val="100000"/>
              </a:lnSpc>
            </a:pPr>
            <a:r>
              <a:rPr lang="en-US" dirty="0">
                <a:latin typeface="Arial" panose="020B0604020202020204" pitchFamily="34" charset="0"/>
                <a:cs typeface="Arial" panose="020B0604020202020204" pitchFamily="34" charset="0"/>
              </a:rPr>
              <a:t>Did customer discovery validate that you have the right target customer? Was your customer discovery pre-prototype or post-prototype? Who have you talked to, number of people you have talked to, and what did these people tell you? </a:t>
            </a:r>
          </a:p>
          <a:p>
            <a:pPr lvl="1">
              <a:lnSpc>
                <a:spcPct val="100000"/>
              </a:lnSpc>
            </a:pPr>
            <a:endParaRPr lang="en-US" dirty="0">
              <a:latin typeface="Arial" panose="020B0604020202020204" pitchFamily="34" charset="0"/>
              <a:cs typeface="Arial" panose="020B0604020202020204" pitchFamily="34" charset="0"/>
            </a:endParaRPr>
          </a:p>
          <a:p>
            <a:pPr>
              <a:lnSpc>
                <a:spcPct val="100000"/>
              </a:lnSpc>
            </a:pPr>
            <a:r>
              <a:rPr lang="en-US" dirty="0">
                <a:latin typeface="Arial" panose="020B0604020202020204" pitchFamily="34" charset="0"/>
                <a:cs typeface="Arial" panose="020B0604020202020204" pitchFamily="34" charset="0"/>
              </a:rPr>
              <a:t>How many units can you sell to your customer over a specific length in time (say, a year, or whatever is appropriate for your technology)? How will that change over time?</a:t>
            </a:r>
          </a:p>
          <a:p>
            <a:pPr>
              <a:lnSpc>
                <a:spcPct val="100000"/>
              </a:lnSpc>
            </a:pPr>
            <a:endParaRPr lang="en-US" dirty="0">
              <a:latin typeface="Arial" panose="020B0604020202020204" pitchFamily="34" charset="0"/>
              <a:cs typeface="Arial" panose="020B0604020202020204" pitchFamily="34" charset="0"/>
            </a:endParaRPr>
          </a:p>
          <a:p>
            <a:pPr lvl="0">
              <a:lnSpc>
                <a:spcPct val="100000"/>
              </a:lnSpc>
            </a:pPr>
            <a:r>
              <a:rPr lang="en-US" dirty="0">
                <a:latin typeface="Arial" panose="020B0604020202020204" pitchFamily="34" charset="0"/>
                <a:cs typeface="Arial" panose="020B0604020202020204" pitchFamily="34" charset="0"/>
              </a:rPr>
              <a:t>Who is your main competition? How are you differentiated from them? How many units do </a:t>
            </a:r>
            <a:r>
              <a:rPr lang="en-US" b="1" dirty="0">
                <a:latin typeface="Arial" panose="020B0604020202020204" pitchFamily="34" charset="0"/>
                <a:cs typeface="Arial" panose="020B0604020202020204" pitchFamily="34" charset="0"/>
              </a:rPr>
              <a:t>they</a:t>
            </a:r>
            <a:r>
              <a:rPr lang="en-US" dirty="0">
                <a:latin typeface="Arial" panose="020B0604020202020204" pitchFamily="34" charset="0"/>
                <a:cs typeface="Arial" panose="020B0604020202020204" pitchFamily="34" charset="0"/>
              </a:rPr>
              <a:t> sell in the amount of time you specified in the previous question? How will you take market share from them?</a:t>
            </a:r>
          </a:p>
          <a:p>
            <a:pPr lvl="0">
              <a:lnSpc>
                <a:spcPct val="100000"/>
              </a:lnSpc>
            </a:pPr>
            <a:endParaRPr lang="en-US" dirty="0">
              <a:latin typeface="Arial" panose="020B0604020202020204" pitchFamily="34" charset="0"/>
              <a:cs typeface="Arial" panose="020B0604020202020204" pitchFamily="34" charset="0"/>
            </a:endParaRPr>
          </a:p>
          <a:p>
            <a:pPr lvl="0">
              <a:lnSpc>
                <a:spcPct val="100000"/>
              </a:lnSpc>
            </a:pPr>
            <a:r>
              <a:rPr lang="en-US" dirty="0">
                <a:latin typeface="Arial" panose="020B0604020202020204" pitchFamily="34" charset="0"/>
                <a:cs typeface="Arial" panose="020B0604020202020204" pitchFamily="34" charset="0"/>
              </a:rPr>
              <a:t>Are there barriers to market entry? Any industry/ regulatory concerns?</a:t>
            </a:r>
          </a:p>
        </p:txBody>
      </p:sp>
      <p:sp>
        <p:nvSpPr>
          <p:cNvPr id="5" name="Slide Number Placeholder 4">
            <a:extLst>
              <a:ext uri="{FF2B5EF4-FFF2-40B4-BE49-F238E27FC236}">
                <a16:creationId xmlns:a16="http://schemas.microsoft.com/office/drawing/2014/main" id="{D3DB2C10-2C84-4933-83B8-ED2A4064EBA3}"/>
              </a:ext>
            </a:extLst>
          </p:cNvPr>
          <p:cNvSpPr>
            <a:spLocks noGrp="1"/>
          </p:cNvSpPr>
          <p:nvPr>
            <p:ph type="sldNum" sz="quarter" idx="12"/>
          </p:nvPr>
        </p:nvSpPr>
        <p:spPr/>
        <p:txBody>
          <a:bodyPr/>
          <a:lstStyle/>
          <a:p>
            <a:r>
              <a:rPr lang="en-US" dirty="0"/>
              <a:t>4</a:t>
            </a:r>
          </a:p>
        </p:txBody>
      </p:sp>
    </p:spTree>
    <p:extLst>
      <p:ext uri="{BB962C8B-B14F-4D97-AF65-F5344CB8AC3E}">
        <p14:creationId xmlns:p14="http://schemas.microsoft.com/office/powerpoint/2010/main" val="271684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6CB13-0D94-4A9E-8A44-1C388B671ED3}"/>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Sales &amp; Marketing Strategy</a:t>
            </a:r>
          </a:p>
        </p:txBody>
      </p:sp>
      <p:sp>
        <p:nvSpPr>
          <p:cNvPr id="3" name="Content Placeholder 2">
            <a:extLst>
              <a:ext uri="{FF2B5EF4-FFF2-40B4-BE49-F238E27FC236}">
                <a16:creationId xmlns:a16="http://schemas.microsoft.com/office/drawing/2014/main" id="{9386F0E8-7CE7-4E39-A656-C5229308E37A}"/>
              </a:ext>
            </a:extLst>
          </p:cNvPr>
          <p:cNvSpPr>
            <a:spLocks noGrp="1"/>
          </p:cNvSpPr>
          <p:nvPr>
            <p:ph idx="1"/>
          </p:nvPr>
        </p:nvSpPr>
        <p:spPr/>
        <p:txBody>
          <a:bodyPr/>
          <a:lstStyle/>
          <a:p>
            <a:pPr>
              <a:lnSpc>
                <a:spcPct val="100000"/>
              </a:lnSpc>
            </a:pPr>
            <a:r>
              <a:rPr lang="en-US" dirty="0">
                <a:latin typeface="Arial" panose="020B0604020202020204" pitchFamily="34" charset="0"/>
                <a:cs typeface="Arial" panose="020B0604020202020204" pitchFamily="34" charset="0"/>
              </a:rPr>
              <a:t>Discuss your product’s cost (</a:t>
            </a:r>
            <a:r>
              <a:rPr lang="en-US" dirty="0" err="1">
                <a:latin typeface="Arial" panose="020B0604020202020204" pitchFamily="34" charset="0"/>
                <a:cs typeface="Arial" panose="020B0604020202020204" pitchFamily="34" charset="0"/>
              </a:rPr>
              <a:t>COGs</a:t>
            </a:r>
            <a:r>
              <a:rPr lang="en-US" dirty="0">
                <a:latin typeface="Arial" panose="020B0604020202020204" pitchFamily="34" charset="0"/>
                <a:cs typeface="Arial" panose="020B0604020202020204" pitchFamily="34" charset="0"/>
              </a:rPr>
              <a:t>) and sale price (discuss margins). (If your target product cost is significantly different than your current cost, explain how you will achieve it.) Your sale price should be compared against main competitors. What evidence have you gathered to support that customers are willing to pay this price?</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a:lnSpc>
                <a:spcPct val="100000"/>
              </a:lnSpc>
            </a:pPr>
            <a:r>
              <a:rPr lang="en-US" dirty="0">
                <a:latin typeface="Arial" panose="020B0604020202020204" pitchFamily="34" charset="0"/>
                <a:cs typeface="Arial" panose="020B0604020202020204" pitchFamily="34" charset="0"/>
              </a:rPr>
              <a:t>What is your sales/marketing plan? How will your customer purchase your product? Who pays for the product, if not the user (e.g. insurance, employer, etc.)?</a:t>
            </a:r>
          </a:p>
          <a:p>
            <a:pPr>
              <a:lnSpc>
                <a:spcPct val="100000"/>
              </a:lnSpc>
            </a:pPr>
            <a:endParaRPr lang="en-US" dirty="0">
              <a:latin typeface="Arial" panose="020B0604020202020204" pitchFamily="34" charset="0"/>
              <a:cs typeface="Arial" panose="020B0604020202020204" pitchFamily="34" charset="0"/>
            </a:endParaRPr>
          </a:p>
          <a:p>
            <a:pPr>
              <a:lnSpc>
                <a:spcPct val="100000"/>
              </a:lnSpc>
            </a:pPr>
            <a:r>
              <a:rPr lang="en-US" dirty="0">
                <a:latin typeface="Arial" panose="020B0604020202020204" pitchFamily="34" charset="0"/>
                <a:cs typeface="Arial" panose="020B0604020202020204" pitchFamily="34" charset="0"/>
              </a:rPr>
              <a:t>With production of your first units, who do you initially plan to sell to? Are you B2B, B2C, both, niche, etc.? What activity/ strategy do you plan to use to make buyers aware of this product at launch, and at scale?</a:t>
            </a:r>
          </a:p>
          <a:p>
            <a:pPr>
              <a:lnSpc>
                <a:spcPct val="100000"/>
              </a:lnSpc>
            </a:pPr>
            <a:endParaRPr lang="en-US" dirty="0">
              <a:latin typeface="Arial" panose="020B0604020202020204" pitchFamily="34" charset="0"/>
              <a:cs typeface="Arial" panose="020B0604020202020204" pitchFamily="34" charset="0"/>
            </a:endParaRPr>
          </a:p>
          <a:p>
            <a:pPr>
              <a:lnSpc>
                <a:spcPct val="100000"/>
              </a:lnSpc>
            </a:pPr>
            <a:r>
              <a:rPr lang="en-US" dirty="0">
                <a:latin typeface="Arial" panose="020B0604020202020204" pitchFamily="34" charset="0"/>
                <a:cs typeface="Arial" panose="020B0604020202020204" pitchFamily="34" charset="0"/>
              </a:rPr>
              <a:t>Do you have any potential customers and/or letters of intent?</a:t>
            </a:r>
          </a:p>
          <a:p>
            <a:pPr marL="0" indent="0">
              <a:lnSpc>
                <a:spcPct val="100000"/>
              </a:lnSpc>
              <a:buNone/>
            </a:pPr>
            <a:endParaRPr lang="en-US"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3969ACD-0E46-4C49-973B-79E2748033A4}"/>
              </a:ext>
            </a:extLst>
          </p:cNvPr>
          <p:cNvSpPr>
            <a:spLocks noGrp="1"/>
          </p:cNvSpPr>
          <p:nvPr>
            <p:ph type="sldNum" sz="quarter" idx="12"/>
          </p:nvPr>
        </p:nvSpPr>
        <p:spPr/>
        <p:txBody>
          <a:bodyPr/>
          <a:lstStyle/>
          <a:p>
            <a:r>
              <a:rPr lang="en-US" dirty="0"/>
              <a:t>5</a:t>
            </a:r>
          </a:p>
        </p:txBody>
      </p:sp>
    </p:spTree>
    <p:extLst>
      <p:ext uri="{BB962C8B-B14F-4D97-AF65-F5344CB8AC3E}">
        <p14:creationId xmlns:p14="http://schemas.microsoft.com/office/powerpoint/2010/main" val="3734111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6CB13-0D94-4A9E-8A44-1C388B671ED3}"/>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 Production &amp; Distribution</a:t>
            </a:r>
          </a:p>
        </p:txBody>
      </p:sp>
      <p:sp>
        <p:nvSpPr>
          <p:cNvPr id="3" name="Content Placeholder 2">
            <a:extLst>
              <a:ext uri="{FF2B5EF4-FFF2-40B4-BE49-F238E27FC236}">
                <a16:creationId xmlns:a16="http://schemas.microsoft.com/office/drawing/2014/main" id="{9386F0E8-7CE7-4E39-A656-C5229308E37A}"/>
              </a:ext>
            </a:extLst>
          </p:cNvPr>
          <p:cNvSpPr>
            <a:spLocks noGrp="1"/>
          </p:cNvSpPr>
          <p:nvPr>
            <p:ph idx="1"/>
          </p:nvPr>
        </p:nvSpPr>
        <p:spPr/>
        <p:txBody>
          <a:bodyPr/>
          <a:lstStyle/>
          <a:p>
            <a:pPr lvl="0">
              <a:lnSpc>
                <a:spcPct val="100000"/>
              </a:lnSpc>
            </a:pPr>
            <a:r>
              <a:rPr lang="en-US" dirty="0">
                <a:latin typeface="Arial" panose="020B0604020202020204" pitchFamily="34" charset="0"/>
                <a:cs typeface="Arial" panose="020B0604020202020204" pitchFamily="34" charset="0"/>
              </a:rPr>
              <a:t>Describe your manufacturing facilities/ capability. (If early stage, where do you plan to manufacture?) </a:t>
            </a:r>
          </a:p>
          <a:p>
            <a:pPr lvl="0">
              <a:lnSpc>
                <a:spcPct val="100000"/>
              </a:lnSpc>
            </a:pPr>
            <a:endParaRPr lang="en-US" dirty="0">
              <a:latin typeface="Arial" panose="020B0604020202020204" pitchFamily="34" charset="0"/>
              <a:cs typeface="Arial" panose="020B0604020202020204" pitchFamily="34" charset="0"/>
            </a:endParaRPr>
          </a:p>
          <a:p>
            <a:pPr>
              <a:lnSpc>
                <a:spcPct val="100000"/>
              </a:lnSpc>
            </a:pPr>
            <a:r>
              <a:rPr lang="en-US" dirty="0">
                <a:latin typeface="Arial" panose="020B0604020202020204" pitchFamily="34" charset="0"/>
                <a:cs typeface="Arial" panose="020B0604020202020204" pitchFamily="34" charset="0"/>
              </a:rPr>
              <a:t>What activities do you perform in house? (If early-stage, what activities do you expect to perform in house?)</a:t>
            </a:r>
          </a:p>
          <a:p>
            <a:pPr>
              <a:lnSpc>
                <a:spcPct val="100000"/>
              </a:lnSpc>
            </a:pPr>
            <a:endParaRPr lang="en-US" dirty="0">
              <a:latin typeface="Arial" panose="020B0604020202020204" pitchFamily="34" charset="0"/>
              <a:cs typeface="Arial" panose="020B0604020202020204" pitchFamily="34" charset="0"/>
            </a:endParaRPr>
          </a:p>
          <a:p>
            <a:pPr>
              <a:lnSpc>
                <a:spcPct val="100000"/>
              </a:lnSpc>
            </a:pPr>
            <a:r>
              <a:rPr lang="en-US" noProof="0" dirty="0">
                <a:latin typeface="Arial" panose="020B0604020202020204" pitchFamily="34" charset="0"/>
                <a:cs typeface="Arial" panose="020B0604020202020204" pitchFamily="34" charset="0"/>
              </a:rPr>
              <a:t>Explain how the production process can be scaled.</a:t>
            </a:r>
            <a:br>
              <a:rPr lang="en-US" noProof="0" dirty="0">
                <a:latin typeface="Arial" panose="020B0604020202020204" pitchFamily="34" charset="0"/>
                <a:cs typeface="Arial" panose="020B0604020202020204" pitchFamily="34" charset="0"/>
              </a:rPr>
            </a:br>
            <a:endParaRPr lang="en-US" noProof="0" dirty="0">
              <a:latin typeface="Arial" panose="020B0604020202020204" pitchFamily="34" charset="0"/>
              <a:cs typeface="Arial" panose="020B0604020202020204" pitchFamily="34" charset="0"/>
            </a:endParaRPr>
          </a:p>
          <a:p>
            <a:pPr>
              <a:lnSpc>
                <a:spcPct val="100000"/>
              </a:lnSpc>
            </a:pPr>
            <a:r>
              <a:rPr lang="en-US" dirty="0">
                <a:latin typeface="Arial" panose="020B0604020202020204" pitchFamily="34" charset="0"/>
                <a:cs typeface="Arial" panose="020B0604020202020204" pitchFamily="34" charset="0"/>
              </a:rPr>
              <a:t>Supply Chain - What 3rd party/ affiliate resources have you sourced/ vetted to build/ manufacture your product if not manufacturing in house ? (If early-stage, what resources do you intend to source/vet?)</a:t>
            </a:r>
          </a:p>
          <a:p>
            <a:pPr>
              <a:lnSpc>
                <a:spcPct val="100000"/>
              </a:lnSpc>
            </a:pPr>
            <a:endParaRPr lang="en-US" dirty="0">
              <a:latin typeface="Arial" panose="020B0604020202020204" pitchFamily="34" charset="0"/>
              <a:cs typeface="Arial" panose="020B0604020202020204" pitchFamily="34" charset="0"/>
            </a:endParaRPr>
          </a:p>
          <a:p>
            <a:pPr>
              <a:lnSpc>
                <a:spcPct val="100000"/>
              </a:lnSpc>
            </a:pPr>
            <a:r>
              <a:rPr lang="en-US" dirty="0">
                <a:latin typeface="Arial" panose="020B0604020202020204" pitchFamily="34" charset="0"/>
                <a:cs typeface="Arial" panose="020B0604020202020204" pitchFamily="34" charset="0"/>
              </a:rPr>
              <a:t>Describe your distribution channels. Have you talked to them? </a:t>
            </a:r>
          </a:p>
          <a:p>
            <a:pPr>
              <a:lnSpc>
                <a:spcPct val="100000"/>
              </a:lnSpc>
            </a:pPr>
            <a:endParaRPr lang="en-US" dirty="0">
              <a:latin typeface="Arial" panose="020B0604020202020204" pitchFamily="34" charset="0"/>
              <a:cs typeface="Arial" panose="020B0604020202020204" pitchFamily="34" charset="0"/>
            </a:endParaRPr>
          </a:p>
          <a:p>
            <a:pPr>
              <a:lnSpc>
                <a:spcPct val="100000"/>
              </a:lnSpc>
            </a:pPr>
            <a:r>
              <a:rPr lang="en-US" dirty="0">
                <a:latin typeface="Arial" panose="020B0604020202020204" pitchFamily="34" charset="0"/>
                <a:cs typeface="Arial" panose="020B0604020202020204" pitchFamily="34" charset="0"/>
              </a:rPr>
              <a:t>Include supply chain-related risks and contingency plans, if available.</a:t>
            </a:r>
          </a:p>
          <a:p>
            <a:pPr lvl="0">
              <a:lnSpc>
                <a:spcPct val="100000"/>
              </a:lnSpc>
            </a:pPr>
            <a:endParaRPr lang="en-US" dirty="0">
              <a:latin typeface="Arial" panose="020B0604020202020204" pitchFamily="34" charset="0"/>
              <a:cs typeface="Arial" panose="020B0604020202020204" pitchFamily="34" charset="0"/>
            </a:endParaRPr>
          </a:p>
          <a:p>
            <a:pPr>
              <a:lnSpc>
                <a:spcPct val="100000"/>
              </a:lnSpc>
            </a:pPr>
            <a:endParaRPr lang="en-US"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844EDA99-B623-4C9B-AE2B-B69B8782F974}"/>
              </a:ext>
            </a:extLst>
          </p:cNvPr>
          <p:cNvSpPr>
            <a:spLocks noGrp="1"/>
          </p:cNvSpPr>
          <p:nvPr>
            <p:ph type="sldNum" sz="quarter" idx="12"/>
          </p:nvPr>
        </p:nvSpPr>
        <p:spPr/>
        <p:txBody>
          <a:bodyPr/>
          <a:lstStyle/>
          <a:p>
            <a:r>
              <a:rPr lang="en-US" dirty="0"/>
              <a:t>7</a:t>
            </a:r>
          </a:p>
        </p:txBody>
      </p:sp>
    </p:spTree>
    <p:extLst>
      <p:ext uri="{BB962C8B-B14F-4D97-AF65-F5344CB8AC3E}">
        <p14:creationId xmlns:p14="http://schemas.microsoft.com/office/powerpoint/2010/main" val="2529335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6CB13-0D94-4A9E-8A44-1C388B671ED3}"/>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Team</a:t>
            </a:r>
          </a:p>
        </p:txBody>
      </p:sp>
      <p:sp>
        <p:nvSpPr>
          <p:cNvPr id="3" name="Content Placeholder 2">
            <a:extLst>
              <a:ext uri="{FF2B5EF4-FFF2-40B4-BE49-F238E27FC236}">
                <a16:creationId xmlns:a16="http://schemas.microsoft.com/office/drawing/2014/main" id="{9386F0E8-7CE7-4E39-A656-C5229308E37A}"/>
              </a:ext>
            </a:extLst>
          </p:cNvPr>
          <p:cNvSpPr>
            <a:spLocks noGrp="1"/>
          </p:cNvSpPr>
          <p:nvPr>
            <p:ph idx="1"/>
          </p:nvPr>
        </p:nvSpPr>
        <p:spPr/>
        <p:txBody>
          <a:bodyPr/>
          <a:lstStyle/>
          <a:p>
            <a:pPr lvl="0">
              <a:lnSpc>
                <a:spcPct val="100000"/>
              </a:lnSpc>
            </a:pPr>
            <a:r>
              <a:rPr lang="en-US" dirty="0">
                <a:latin typeface="Arial" panose="020B0604020202020204" pitchFamily="34" charset="0"/>
                <a:cs typeface="Arial" panose="020B0604020202020204" pitchFamily="34" charset="0"/>
              </a:rPr>
              <a:t>Describe your company’s leadership team and key personnel qualifications (include education, skills, abilities, knowledge, experience, etc.). If team is not complete, list key staff that you need to recruit. </a:t>
            </a:r>
          </a:p>
          <a:p>
            <a:pPr lvl="0">
              <a:lnSpc>
                <a:spcPct val="100000"/>
              </a:lnSpc>
            </a:pPr>
            <a:endParaRPr lang="en-US" dirty="0">
              <a:latin typeface="Arial" panose="020B0604020202020204" pitchFamily="34" charset="0"/>
              <a:cs typeface="Arial" panose="020B0604020202020204" pitchFamily="34" charset="0"/>
            </a:endParaRPr>
          </a:p>
          <a:p>
            <a:pPr lvl="0">
              <a:lnSpc>
                <a:spcPct val="100000"/>
              </a:lnSpc>
            </a:pPr>
            <a:r>
              <a:rPr lang="en-US" dirty="0">
                <a:latin typeface="Arial" panose="020B0604020202020204" pitchFamily="34" charset="0"/>
                <a:cs typeface="Arial" panose="020B0604020202020204" pitchFamily="34" charset="0"/>
              </a:rPr>
              <a:t>Include advisors, mentors, and other qualified team members not directly employed by the company but whose contribution is key to success..</a:t>
            </a:r>
          </a:p>
          <a:p>
            <a:pPr lvl="0">
              <a:lnSpc>
                <a:spcPct val="100000"/>
              </a:lnSpc>
            </a:pPr>
            <a:endParaRPr lang="en-US" dirty="0">
              <a:latin typeface="Arial" panose="020B0604020202020204" pitchFamily="34" charset="0"/>
              <a:cs typeface="Arial" panose="020B0604020202020204" pitchFamily="34" charset="0"/>
            </a:endParaRPr>
          </a:p>
          <a:p>
            <a:pPr lvl="0">
              <a:lnSpc>
                <a:spcPct val="100000"/>
              </a:lnSpc>
            </a:pPr>
            <a:r>
              <a:rPr lang="en-US" dirty="0">
                <a:latin typeface="Arial" panose="020B0604020202020204" pitchFamily="34" charset="0"/>
                <a:cs typeface="Arial" panose="020B0604020202020204" pitchFamily="34" charset="0"/>
              </a:rPr>
              <a:t>List the specific team members who will be working on this project. Discuss their time commitment and tasks to be performed.</a:t>
            </a:r>
          </a:p>
          <a:p>
            <a:pPr lvl="0">
              <a:lnSpc>
                <a:spcPct val="100000"/>
              </a:lnSpc>
            </a:pPr>
            <a:endParaRPr lang="en-US" dirty="0">
              <a:latin typeface="Arial" panose="020B0604020202020204" pitchFamily="34" charset="0"/>
              <a:cs typeface="Arial" panose="020B0604020202020204" pitchFamily="34" charset="0"/>
            </a:endParaRPr>
          </a:p>
          <a:p>
            <a:pPr lvl="0">
              <a:lnSpc>
                <a:spcPct val="100000"/>
              </a:lnSpc>
            </a:pPr>
            <a:r>
              <a:rPr lang="en-US" dirty="0">
                <a:latin typeface="Arial" panose="020B0604020202020204" pitchFamily="34" charset="0"/>
                <a:cs typeface="Arial" panose="020B0604020202020204" pitchFamily="34" charset="0"/>
              </a:rPr>
              <a:t>List any organizations you are partnering with to undertake this project. </a:t>
            </a:r>
          </a:p>
          <a:p>
            <a:pPr lvl="0">
              <a:lnSpc>
                <a:spcPct val="100000"/>
              </a:lnSpc>
            </a:pPr>
            <a:endParaRPr lang="en-US" dirty="0">
              <a:latin typeface="Arial" panose="020B0604020202020204" pitchFamily="34" charset="0"/>
              <a:cs typeface="Arial" panose="020B0604020202020204" pitchFamily="34" charset="0"/>
            </a:endParaRPr>
          </a:p>
          <a:p>
            <a:pPr lvl="0">
              <a:lnSpc>
                <a:spcPct val="100000"/>
              </a:lnSpc>
            </a:pPr>
            <a:r>
              <a:rPr lang="en-US" dirty="0">
                <a:latin typeface="Arial" panose="020B0604020202020204" pitchFamily="34" charset="0"/>
                <a:cs typeface="Arial" panose="020B0604020202020204" pitchFamily="34" charset="0"/>
              </a:rPr>
              <a:t>How will you be filling any gaps in expertise?</a:t>
            </a:r>
          </a:p>
          <a:p>
            <a:pPr lvl="0">
              <a:lnSpc>
                <a:spcPct val="100000"/>
              </a:lnSpc>
            </a:pPr>
            <a:endParaRPr lang="en-US" dirty="0">
              <a:latin typeface="Arial" panose="020B0604020202020204" pitchFamily="34" charset="0"/>
              <a:cs typeface="Arial" panose="020B0604020202020204" pitchFamily="34" charset="0"/>
            </a:endParaRPr>
          </a:p>
          <a:p>
            <a:pPr lvl="0">
              <a:lnSpc>
                <a:spcPct val="100000"/>
              </a:lnSpc>
            </a:pPr>
            <a:r>
              <a:rPr lang="en-US" dirty="0">
                <a:latin typeface="Arial" panose="020B0604020202020204" pitchFamily="34" charset="0"/>
                <a:cs typeface="Arial" panose="020B0604020202020204" pitchFamily="34" charset="0"/>
              </a:rPr>
              <a:t>You may include links to professional profiles (e.g. LinkedIn).</a:t>
            </a:r>
          </a:p>
          <a:p>
            <a:pPr lvl="0">
              <a:lnSpc>
                <a:spcPct val="100000"/>
              </a:lnSpc>
            </a:pPr>
            <a:endParaRPr lang="en-US" dirty="0">
              <a:latin typeface="Arial" panose="020B0604020202020204" pitchFamily="34" charset="0"/>
              <a:cs typeface="Arial" panose="020B0604020202020204" pitchFamily="34" charset="0"/>
            </a:endParaRPr>
          </a:p>
          <a:p>
            <a:pPr>
              <a:lnSpc>
                <a:spcPct val="100000"/>
              </a:lnSpc>
            </a:pPr>
            <a:endParaRPr lang="en-US"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37EAB77-C4C2-4471-A641-93EECA726D12}"/>
              </a:ext>
            </a:extLst>
          </p:cNvPr>
          <p:cNvSpPr>
            <a:spLocks noGrp="1"/>
          </p:cNvSpPr>
          <p:nvPr>
            <p:ph type="sldNum" sz="quarter" idx="12"/>
          </p:nvPr>
        </p:nvSpPr>
        <p:spPr/>
        <p:txBody>
          <a:bodyPr/>
          <a:lstStyle/>
          <a:p>
            <a:r>
              <a:rPr lang="en-US" dirty="0"/>
              <a:t>8</a:t>
            </a:r>
          </a:p>
        </p:txBody>
      </p:sp>
    </p:spTree>
    <p:extLst>
      <p:ext uri="{BB962C8B-B14F-4D97-AF65-F5344CB8AC3E}">
        <p14:creationId xmlns:p14="http://schemas.microsoft.com/office/powerpoint/2010/main" val="1448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6CB13-0D94-4A9E-8A44-1C388B671ED3}"/>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Scope Of Work/ Use Of Funds</a:t>
            </a:r>
          </a:p>
        </p:txBody>
      </p:sp>
      <p:sp>
        <p:nvSpPr>
          <p:cNvPr id="3" name="Content Placeholder 2">
            <a:extLst>
              <a:ext uri="{FF2B5EF4-FFF2-40B4-BE49-F238E27FC236}">
                <a16:creationId xmlns:a16="http://schemas.microsoft.com/office/drawing/2014/main" id="{9386F0E8-7CE7-4E39-A656-C5229308E37A}"/>
              </a:ext>
            </a:extLst>
          </p:cNvPr>
          <p:cNvSpPr>
            <a:spLocks noGrp="1"/>
          </p:cNvSpPr>
          <p:nvPr>
            <p:ph idx="1"/>
          </p:nvPr>
        </p:nvSpPr>
        <p:spPr/>
        <p:txBody>
          <a:bodyPr/>
          <a:lstStyle/>
          <a:p>
            <a:pPr lvl="0">
              <a:lnSpc>
                <a:spcPct val="100000"/>
              </a:lnSpc>
            </a:pPr>
            <a:r>
              <a:rPr lang="en-US" dirty="0">
                <a:latin typeface="Arial" panose="020B0604020202020204" pitchFamily="34" charset="0"/>
                <a:cs typeface="Arial" panose="020B0604020202020204" pitchFamily="34" charset="0"/>
              </a:rPr>
              <a:t>Keeping in mind the goal of this project, what is your strategy for accomplishing it? How will you get your prototype furthered with FuzeHub funding?</a:t>
            </a:r>
          </a:p>
          <a:p>
            <a:pPr lvl="0">
              <a:lnSpc>
                <a:spcPct val="100000"/>
              </a:lnSpc>
            </a:pPr>
            <a:endParaRPr lang="en-US" dirty="0">
              <a:latin typeface="Arial" panose="020B0604020202020204" pitchFamily="34" charset="0"/>
              <a:cs typeface="Arial" panose="020B0604020202020204" pitchFamily="34" charset="0"/>
            </a:endParaRPr>
          </a:p>
          <a:p>
            <a:pPr lvl="0">
              <a:lnSpc>
                <a:spcPct val="100000"/>
              </a:lnSpc>
            </a:pPr>
            <a:r>
              <a:rPr lang="en-US" dirty="0">
                <a:latin typeface="Arial" panose="020B0604020202020204" pitchFamily="34" charset="0"/>
                <a:cs typeface="Arial" panose="020B0604020202020204" pitchFamily="34" charset="0"/>
              </a:rPr>
              <a:t>Summarize what tasks you will accomplish with the FuzeHub competition funds (link tasks to budget). Address any regulatory hurdles, certifications, etc. </a:t>
            </a:r>
            <a:endParaRPr lang="en-US" strike="sngStrike" dirty="0">
              <a:highlight>
                <a:srgbClr val="FFFF00"/>
              </a:highlight>
              <a:latin typeface="Arial" panose="020B0604020202020204" pitchFamily="34" charset="0"/>
              <a:cs typeface="Arial" panose="020B0604020202020204" pitchFamily="34" charset="0"/>
            </a:endParaRPr>
          </a:p>
          <a:p>
            <a:pPr lvl="0">
              <a:lnSpc>
                <a:spcPct val="100000"/>
              </a:lnSpc>
            </a:pPr>
            <a:endParaRPr lang="en-US" dirty="0">
              <a:latin typeface="Arial" panose="020B0604020202020204" pitchFamily="34" charset="0"/>
              <a:cs typeface="Arial" panose="020B0604020202020204" pitchFamily="34" charset="0"/>
            </a:endParaRPr>
          </a:p>
          <a:p>
            <a:pPr>
              <a:lnSpc>
                <a:spcPct val="100000"/>
              </a:lnSpc>
            </a:pPr>
            <a:r>
              <a:rPr lang="en-US" dirty="0">
                <a:latin typeface="Arial" panose="020B0604020202020204" pitchFamily="34" charset="0"/>
                <a:cs typeface="Arial" panose="020B0604020202020204" pitchFamily="34" charset="0"/>
              </a:rPr>
              <a:t>What is the </a:t>
            </a:r>
            <a:r>
              <a:rPr lang="en-US" b="1" dirty="0">
                <a:latin typeface="Arial" panose="020B0604020202020204" pitchFamily="34" charset="0"/>
                <a:cs typeface="Arial" panose="020B0604020202020204" pitchFamily="34" charset="0"/>
              </a:rPr>
              <a:t>full</a:t>
            </a:r>
            <a:r>
              <a:rPr lang="en-US" dirty="0">
                <a:latin typeface="Arial" panose="020B0604020202020204" pitchFamily="34" charset="0"/>
                <a:cs typeface="Arial" panose="020B0604020202020204" pitchFamily="34" charset="0"/>
              </a:rPr>
              <a:t> timeline of taking the product/technology to market? Where does this project fit into the full timeline? </a:t>
            </a:r>
          </a:p>
          <a:p>
            <a:pPr>
              <a:lnSpc>
                <a:spcPct val="100000"/>
              </a:lnSpc>
            </a:pPr>
            <a:endParaRPr lang="en-US" dirty="0">
              <a:latin typeface="Arial" panose="020B0604020202020204" pitchFamily="34" charset="0"/>
              <a:cs typeface="Arial" panose="020B0604020202020204" pitchFamily="34" charset="0"/>
            </a:endParaRPr>
          </a:p>
          <a:p>
            <a:pPr>
              <a:lnSpc>
                <a:spcPct val="100000"/>
              </a:lnSpc>
            </a:pPr>
            <a:r>
              <a:rPr lang="en-US" dirty="0">
                <a:latin typeface="Arial" panose="020B0604020202020204" pitchFamily="34" charset="0"/>
                <a:cs typeface="Arial" panose="020B0604020202020204" pitchFamily="34" charset="0"/>
              </a:rPr>
              <a:t>What are the key project milestones for the course of the next year?</a:t>
            </a:r>
          </a:p>
          <a:p>
            <a:pPr marL="457200" lvl="1" indent="0">
              <a:lnSpc>
                <a:spcPct val="100000"/>
              </a:lnSpc>
              <a:buNone/>
            </a:pPr>
            <a:endParaRPr lang="en-US" dirty="0">
              <a:latin typeface="Arial" panose="020B0604020202020204" pitchFamily="34" charset="0"/>
              <a:cs typeface="Arial" panose="020B0604020202020204" pitchFamily="34" charset="0"/>
            </a:endParaRPr>
          </a:p>
          <a:p>
            <a:pPr>
              <a:lnSpc>
                <a:spcPct val="100000"/>
              </a:lnSpc>
            </a:pPr>
            <a:r>
              <a:rPr lang="en-US" dirty="0">
                <a:latin typeface="Arial" panose="020B0604020202020204" pitchFamily="34" charset="0"/>
                <a:cs typeface="Arial" panose="020B0604020202020204" pitchFamily="34" charset="0"/>
              </a:rPr>
              <a:t>Fully explain your budget, focusing on what you will do with the $50,000 Commercialization Competition award.</a:t>
            </a:r>
          </a:p>
          <a:p>
            <a:pPr lvl="0">
              <a:lnSpc>
                <a:spcPct val="100000"/>
              </a:lnSpc>
            </a:pPr>
            <a:endParaRPr lang="en-US" dirty="0">
              <a:latin typeface="Arial" panose="020B0604020202020204" pitchFamily="34" charset="0"/>
              <a:cs typeface="Arial" panose="020B0604020202020204" pitchFamily="34" charset="0"/>
            </a:endParaRPr>
          </a:p>
          <a:p>
            <a:pPr>
              <a:lnSpc>
                <a:spcPct val="100000"/>
              </a:lnSpc>
            </a:pPr>
            <a:endParaRPr lang="en-US"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EF147601-C438-4ED0-88D0-E3CE664576E4}"/>
              </a:ext>
            </a:extLst>
          </p:cNvPr>
          <p:cNvSpPr>
            <a:spLocks noGrp="1"/>
          </p:cNvSpPr>
          <p:nvPr>
            <p:ph type="sldNum" sz="quarter" idx="12"/>
          </p:nvPr>
        </p:nvSpPr>
        <p:spPr/>
        <p:txBody>
          <a:bodyPr/>
          <a:lstStyle/>
          <a:p>
            <a:r>
              <a:rPr lang="en-US" dirty="0"/>
              <a:t>9</a:t>
            </a:r>
          </a:p>
        </p:txBody>
      </p:sp>
    </p:spTree>
    <p:extLst>
      <p:ext uri="{BB962C8B-B14F-4D97-AF65-F5344CB8AC3E}">
        <p14:creationId xmlns:p14="http://schemas.microsoft.com/office/powerpoint/2010/main" val="25694883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6977</TotalTime>
  <Words>1371</Words>
  <Application>Microsoft Office PowerPoint</Application>
  <PresentationFormat>Widescreen</PresentationFormat>
  <Paragraphs>119</Paragraphs>
  <Slides>11</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Verdana</vt:lpstr>
      <vt:lpstr>Office Theme</vt:lpstr>
      <vt:lpstr>PowerPoint Presentation</vt:lpstr>
      <vt:lpstr>Business Challenge/ Problem</vt:lpstr>
      <vt:lpstr>Technology Innovation &amp; Solution</vt:lpstr>
      <vt:lpstr>Intellectual Property </vt:lpstr>
      <vt:lpstr>Market Summary</vt:lpstr>
      <vt:lpstr>Sales &amp; Marketing Strategy</vt:lpstr>
      <vt:lpstr> Production &amp; Distribution</vt:lpstr>
      <vt:lpstr>Team</vt:lpstr>
      <vt:lpstr>Scope Of Work/ Use Of Funds</vt:lpstr>
      <vt:lpstr>Impacts</vt:lpstr>
      <vt:lpstr>Financial Snapshot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Julianne</dc:creator>
  <cp:lastModifiedBy>Patty Rechberger</cp:lastModifiedBy>
  <cp:revision>69</cp:revision>
  <dcterms:created xsi:type="dcterms:W3CDTF">2021-06-22T16:21:58Z</dcterms:created>
  <dcterms:modified xsi:type="dcterms:W3CDTF">2024-06-28T19:17:39Z</dcterms:modified>
</cp:coreProperties>
</file>