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56" r:id="rId1"/>
  </p:sldMasterIdLst>
  <p:notesMasterIdLst>
    <p:notesMasterId r:id="rId11"/>
  </p:notesMasterIdLst>
  <p:sldIdLst>
    <p:sldId id="269" r:id="rId2"/>
    <p:sldId id="268" r:id="rId3"/>
    <p:sldId id="270" r:id="rId4"/>
    <p:sldId id="273" r:id="rId5"/>
    <p:sldId id="263" r:id="rId6"/>
    <p:sldId id="264" r:id="rId7"/>
    <p:sldId id="260" r:id="rId8"/>
    <p:sldId id="274" r:id="rId9"/>
    <p:sldId id="27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21" autoAdjust="0"/>
    <p:restoredTop sz="94660"/>
  </p:normalViewPr>
  <p:slideViewPr>
    <p:cSldViewPr snapToGrid="0">
      <p:cViewPr varScale="1">
        <p:scale>
          <a:sx n="76" d="100"/>
          <a:sy n="76" d="100"/>
        </p:scale>
        <p:origin x="6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A93C36-2EC6-4B49-A4DD-969F60C20964}" type="datetimeFigureOut">
              <a:rPr lang="en-US" smtClean="0"/>
              <a:t>7/7/2025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7A008-076F-4922-B41E-6A869A6B65E7}" type="slidenum">
              <a:rPr lang="en-US" smtClean="0"/>
              <a:t>‹#›</a:t>
            </a:fld>
            <a:endParaRPr lang="en-US" dirty="0"/>
          </a:p>
        </p:txBody>
      </p:sp>
    </p:spTree>
    <p:extLst>
      <p:ext uri="{BB962C8B-B14F-4D97-AF65-F5344CB8AC3E}">
        <p14:creationId xmlns:p14="http://schemas.microsoft.com/office/powerpoint/2010/main" val="3565757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600" b="1" dirty="0"/>
              <a:t>THIS TITLE SLIDE IS NOT COUNTED IN THE 10 SLIDE MAXIMUM.</a:t>
            </a:r>
          </a:p>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1</a:t>
            </a:fld>
            <a:endParaRPr lang="en-US" dirty="0"/>
          </a:p>
        </p:txBody>
      </p:sp>
    </p:spTree>
    <p:extLst>
      <p:ext uri="{BB962C8B-B14F-4D97-AF65-F5344CB8AC3E}">
        <p14:creationId xmlns:p14="http://schemas.microsoft.com/office/powerpoint/2010/main" val="3543920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2</a:t>
            </a:fld>
            <a:endParaRPr lang="en-US" dirty="0"/>
          </a:p>
        </p:txBody>
      </p:sp>
    </p:spTree>
    <p:extLst>
      <p:ext uri="{BB962C8B-B14F-4D97-AF65-F5344CB8AC3E}">
        <p14:creationId xmlns:p14="http://schemas.microsoft.com/office/powerpoint/2010/main" val="1836771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3</a:t>
            </a:fld>
            <a:endParaRPr lang="en-US" dirty="0"/>
          </a:p>
        </p:txBody>
      </p:sp>
    </p:spTree>
    <p:extLst>
      <p:ext uri="{BB962C8B-B14F-4D97-AF65-F5344CB8AC3E}">
        <p14:creationId xmlns:p14="http://schemas.microsoft.com/office/powerpoint/2010/main" val="1099853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4</a:t>
            </a:fld>
            <a:endParaRPr lang="en-US" dirty="0"/>
          </a:p>
        </p:txBody>
      </p:sp>
    </p:spTree>
    <p:extLst>
      <p:ext uri="{BB962C8B-B14F-4D97-AF65-F5344CB8AC3E}">
        <p14:creationId xmlns:p14="http://schemas.microsoft.com/office/powerpoint/2010/main" val="14667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answers to these questions will provide a summary review for product-market fit.</a:t>
            </a:r>
          </a:p>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5</a:t>
            </a:fld>
            <a:endParaRPr lang="en-US" dirty="0"/>
          </a:p>
        </p:txBody>
      </p:sp>
    </p:spTree>
    <p:extLst>
      <p:ext uri="{BB962C8B-B14F-4D97-AF65-F5344CB8AC3E}">
        <p14:creationId xmlns:p14="http://schemas.microsoft.com/office/powerpoint/2010/main" val="3921234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26C2A-2199-38B4-0272-40BA9F2EC5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69C870-8BE2-CFE6-3B17-68A954C172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EEA499-F79B-1F5E-7902-1BDEF4D2CEC8}"/>
              </a:ext>
            </a:extLst>
          </p:cNvPr>
          <p:cNvSpPr>
            <a:spLocks noGrp="1"/>
          </p:cNvSpPr>
          <p:nvPr>
            <p:ph type="dt" sz="half" idx="10"/>
          </p:nvPr>
        </p:nvSpPr>
        <p:spPr/>
        <p:txBody>
          <a:bodyPr/>
          <a:lstStyle/>
          <a:p>
            <a:fld id="{6895F436-0F72-4FCC-A20A-140BD8A0B3A1}" type="datetime1">
              <a:rPr lang="en-US" smtClean="0"/>
              <a:t>7/7/2025</a:t>
            </a:fld>
            <a:endParaRPr lang="en-US" dirty="0"/>
          </a:p>
        </p:txBody>
      </p:sp>
      <p:sp>
        <p:nvSpPr>
          <p:cNvPr id="5" name="Footer Placeholder 4">
            <a:extLst>
              <a:ext uri="{FF2B5EF4-FFF2-40B4-BE49-F238E27FC236}">
                <a16:creationId xmlns:a16="http://schemas.microsoft.com/office/drawing/2014/main" id="{6C9BBF53-B95A-533F-CD78-0C5214FEC2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31502C-8A05-B4B1-58D5-A9100CFC5DF3}"/>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00302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A21E1-CB21-3F04-F682-91C74545DD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2B9DB4-C549-957B-EE60-ED121A4161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F296A5-9E9F-21CF-E976-7768E16BA808}"/>
              </a:ext>
            </a:extLst>
          </p:cNvPr>
          <p:cNvSpPr>
            <a:spLocks noGrp="1"/>
          </p:cNvSpPr>
          <p:nvPr>
            <p:ph type="dt" sz="half" idx="10"/>
          </p:nvPr>
        </p:nvSpPr>
        <p:spPr/>
        <p:txBody>
          <a:bodyPr/>
          <a:lstStyle/>
          <a:p>
            <a:fld id="{65979E47-EDCC-4BCB-8DA0-176CE0A454A7}" type="datetime1">
              <a:rPr lang="en-US" smtClean="0"/>
              <a:t>7/7/2025</a:t>
            </a:fld>
            <a:endParaRPr lang="en-US" dirty="0"/>
          </a:p>
        </p:txBody>
      </p:sp>
      <p:sp>
        <p:nvSpPr>
          <p:cNvPr id="5" name="Footer Placeholder 4">
            <a:extLst>
              <a:ext uri="{FF2B5EF4-FFF2-40B4-BE49-F238E27FC236}">
                <a16:creationId xmlns:a16="http://schemas.microsoft.com/office/drawing/2014/main" id="{DD4EC174-F902-D4CE-8146-127DDDA7652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4E7B62C-26D4-0B97-627C-AF5D479F1536}"/>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24187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3D09DF-7B19-4860-1D48-400C0E3F7D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32D7F4-BC79-3C33-894C-B7558757D1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E44A20-769B-2C8A-5177-8E952B03CF84}"/>
              </a:ext>
            </a:extLst>
          </p:cNvPr>
          <p:cNvSpPr>
            <a:spLocks noGrp="1"/>
          </p:cNvSpPr>
          <p:nvPr>
            <p:ph type="dt" sz="half" idx="10"/>
          </p:nvPr>
        </p:nvSpPr>
        <p:spPr/>
        <p:txBody>
          <a:bodyPr/>
          <a:lstStyle/>
          <a:p>
            <a:fld id="{1B0BEEAF-7927-4295-B917-A987A8BE0C07}" type="datetime1">
              <a:rPr lang="en-US" smtClean="0"/>
              <a:t>7/7/2025</a:t>
            </a:fld>
            <a:endParaRPr lang="en-US" dirty="0"/>
          </a:p>
        </p:txBody>
      </p:sp>
      <p:sp>
        <p:nvSpPr>
          <p:cNvPr id="5" name="Footer Placeholder 4">
            <a:extLst>
              <a:ext uri="{FF2B5EF4-FFF2-40B4-BE49-F238E27FC236}">
                <a16:creationId xmlns:a16="http://schemas.microsoft.com/office/drawing/2014/main" id="{6E46D4DE-A01D-550C-6730-8DA0D46146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CD713E5-D9EB-BB66-1735-EBB801A595D9}"/>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9530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19098-0FD8-3720-CE34-EAE0310F0886}"/>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C00C4ED-78E6-B461-5065-457A6B0067B6}"/>
              </a:ext>
            </a:extLst>
          </p:cNvPr>
          <p:cNvSpPr>
            <a:spLocks noGrp="1"/>
          </p:cNvSpPr>
          <p:nvPr>
            <p:ph idx="1"/>
          </p:nvPr>
        </p:nvSpPr>
        <p:spPr/>
        <p:txBody>
          <a:bodyPr/>
          <a:lstStyle>
            <a:lvl1pPr>
              <a:defRPr sz="1400"/>
            </a:lvl1pPr>
            <a:lvl2pPr>
              <a:defRPr sz="14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23DC69C-688E-48E7-1708-172B9CF5F13A}"/>
              </a:ext>
            </a:extLst>
          </p:cNvPr>
          <p:cNvSpPr>
            <a:spLocks noGrp="1"/>
          </p:cNvSpPr>
          <p:nvPr>
            <p:ph type="dt" sz="half" idx="10"/>
          </p:nvPr>
        </p:nvSpPr>
        <p:spPr/>
        <p:txBody>
          <a:bodyPr/>
          <a:lstStyle/>
          <a:p>
            <a:fld id="{64EAABB7-F17D-412A-BF76-D9351D2A8A71}" type="datetime1">
              <a:rPr lang="en-US" smtClean="0"/>
              <a:t>7/7/2025</a:t>
            </a:fld>
            <a:endParaRPr lang="en-US" dirty="0"/>
          </a:p>
        </p:txBody>
      </p:sp>
      <p:sp>
        <p:nvSpPr>
          <p:cNvPr id="5" name="Footer Placeholder 4">
            <a:extLst>
              <a:ext uri="{FF2B5EF4-FFF2-40B4-BE49-F238E27FC236}">
                <a16:creationId xmlns:a16="http://schemas.microsoft.com/office/drawing/2014/main" id="{BD21373D-02EC-210D-819A-AED28F942C2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32A5B9-9994-805B-5EC5-B1D20B6516F6}"/>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4381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8FE7E-09B8-AE48-D1B7-10B9040675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D37D38-0B85-C513-3DB5-AC9D2548B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F92229-B8C0-7C8C-374C-0E24EC215C2F}"/>
              </a:ext>
            </a:extLst>
          </p:cNvPr>
          <p:cNvSpPr>
            <a:spLocks noGrp="1"/>
          </p:cNvSpPr>
          <p:nvPr>
            <p:ph type="dt" sz="half" idx="10"/>
          </p:nvPr>
        </p:nvSpPr>
        <p:spPr/>
        <p:txBody>
          <a:bodyPr/>
          <a:lstStyle/>
          <a:p>
            <a:fld id="{4A6CA0C3-A80F-4C14-9FBF-190F5A03957B}" type="datetime1">
              <a:rPr lang="en-US" smtClean="0"/>
              <a:t>7/7/2025</a:t>
            </a:fld>
            <a:endParaRPr lang="en-US" dirty="0"/>
          </a:p>
        </p:txBody>
      </p:sp>
      <p:sp>
        <p:nvSpPr>
          <p:cNvPr id="5" name="Footer Placeholder 4">
            <a:extLst>
              <a:ext uri="{FF2B5EF4-FFF2-40B4-BE49-F238E27FC236}">
                <a16:creationId xmlns:a16="http://schemas.microsoft.com/office/drawing/2014/main" id="{23EB258F-A138-4B9B-14C3-65C8F8F4D4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9745BBA-3287-7F35-C393-99B47CE08E72}"/>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008615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4FA2D-0277-B533-2AD4-49B625357F4A}"/>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CE34D925-BC1A-47DE-91EA-E5EC8389DA9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7E74546-7A16-83BE-90A1-4CF43FFF08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592AC8-B210-7036-8857-6E924F7A1C3A}"/>
              </a:ext>
            </a:extLst>
          </p:cNvPr>
          <p:cNvSpPr>
            <a:spLocks noGrp="1"/>
          </p:cNvSpPr>
          <p:nvPr>
            <p:ph type="dt" sz="half" idx="10"/>
          </p:nvPr>
        </p:nvSpPr>
        <p:spPr/>
        <p:txBody>
          <a:bodyPr/>
          <a:lstStyle/>
          <a:p>
            <a:fld id="{A302CF6E-F88A-48ED-982D-D2C8A6A86ECB}" type="datetime1">
              <a:rPr lang="en-US" smtClean="0"/>
              <a:t>7/7/2025</a:t>
            </a:fld>
            <a:endParaRPr lang="en-US" dirty="0"/>
          </a:p>
        </p:txBody>
      </p:sp>
      <p:sp>
        <p:nvSpPr>
          <p:cNvPr id="6" name="Footer Placeholder 5">
            <a:extLst>
              <a:ext uri="{FF2B5EF4-FFF2-40B4-BE49-F238E27FC236}">
                <a16:creationId xmlns:a16="http://schemas.microsoft.com/office/drawing/2014/main" id="{2B2F14E5-F058-7592-F7A9-12D7C9C95F8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E99E908-2F13-4CA3-0D8E-CECC93A452B1}"/>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711412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BAA00-9DB0-2FCC-51EE-6EBD54B2E3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15E4F6-349D-096C-6A51-1CE3D8D151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442D02-C7AF-2856-2ED8-626C4223A3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0D2ED6-BAAD-50DA-BC38-D54BC7CB23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8E5702-3BEC-C9C2-8C54-3B666AF53A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37B3D0-59F1-739A-EE09-A07734D5B2A7}"/>
              </a:ext>
            </a:extLst>
          </p:cNvPr>
          <p:cNvSpPr>
            <a:spLocks noGrp="1"/>
          </p:cNvSpPr>
          <p:nvPr>
            <p:ph type="dt" sz="half" idx="10"/>
          </p:nvPr>
        </p:nvSpPr>
        <p:spPr/>
        <p:txBody>
          <a:bodyPr/>
          <a:lstStyle/>
          <a:p>
            <a:fld id="{943FFC95-4186-40C4-AC79-07AF16B2B7B3}" type="datetime1">
              <a:rPr lang="en-US" smtClean="0"/>
              <a:t>7/7/2025</a:t>
            </a:fld>
            <a:endParaRPr lang="en-US" dirty="0"/>
          </a:p>
        </p:txBody>
      </p:sp>
      <p:sp>
        <p:nvSpPr>
          <p:cNvPr id="8" name="Footer Placeholder 7">
            <a:extLst>
              <a:ext uri="{FF2B5EF4-FFF2-40B4-BE49-F238E27FC236}">
                <a16:creationId xmlns:a16="http://schemas.microsoft.com/office/drawing/2014/main" id="{C069EDB7-FCB4-0B2A-474D-3CC165A912C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7270B1C-BD98-078B-4DBA-FF0EE7D432D5}"/>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29711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59DEA-E1B2-DDD8-73CC-5689E8D3B9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AB1831-C97B-DF4F-BC17-A6D4F6466FFC}"/>
              </a:ext>
            </a:extLst>
          </p:cNvPr>
          <p:cNvSpPr>
            <a:spLocks noGrp="1"/>
          </p:cNvSpPr>
          <p:nvPr>
            <p:ph type="dt" sz="half" idx="10"/>
          </p:nvPr>
        </p:nvSpPr>
        <p:spPr/>
        <p:txBody>
          <a:bodyPr/>
          <a:lstStyle/>
          <a:p>
            <a:fld id="{6807E03A-ABFB-408B-B22D-856A9EF80C0E}" type="datetime1">
              <a:rPr lang="en-US" smtClean="0"/>
              <a:t>7/7/2025</a:t>
            </a:fld>
            <a:endParaRPr lang="en-US" dirty="0"/>
          </a:p>
        </p:txBody>
      </p:sp>
      <p:sp>
        <p:nvSpPr>
          <p:cNvPr id="4" name="Footer Placeholder 3">
            <a:extLst>
              <a:ext uri="{FF2B5EF4-FFF2-40B4-BE49-F238E27FC236}">
                <a16:creationId xmlns:a16="http://schemas.microsoft.com/office/drawing/2014/main" id="{2ED749EA-90D7-11E7-7F89-14A19456F6C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D19ACE5-C569-6106-7204-4E86592A5A0E}"/>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42789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0B5328-59AA-90AC-C9A4-48F2C7642FDE}"/>
              </a:ext>
            </a:extLst>
          </p:cNvPr>
          <p:cNvSpPr>
            <a:spLocks noGrp="1"/>
          </p:cNvSpPr>
          <p:nvPr>
            <p:ph type="dt" sz="half" idx="10"/>
          </p:nvPr>
        </p:nvSpPr>
        <p:spPr/>
        <p:txBody>
          <a:bodyPr/>
          <a:lstStyle/>
          <a:p>
            <a:fld id="{1D2F06C5-5AEA-44DB-9576-2DD485058073}" type="datetime1">
              <a:rPr lang="en-US" smtClean="0"/>
              <a:t>7/7/2025</a:t>
            </a:fld>
            <a:endParaRPr lang="en-US" dirty="0"/>
          </a:p>
        </p:txBody>
      </p:sp>
      <p:sp>
        <p:nvSpPr>
          <p:cNvPr id="3" name="Footer Placeholder 2">
            <a:extLst>
              <a:ext uri="{FF2B5EF4-FFF2-40B4-BE49-F238E27FC236}">
                <a16:creationId xmlns:a16="http://schemas.microsoft.com/office/drawing/2014/main" id="{0D1E2F07-AB91-5F47-D126-991E2D08323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90E3429-641C-ABB9-113A-F3F5B06283B2}"/>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02428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EC9DA-A8D8-035C-6EBB-532FFBF858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252E09-EFE9-CC1A-A9B4-6B8817C741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CCD6A2-D00A-C525-5400-939A97A112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23EB7-9518-07BC-83C2-50F152DD73E3}"/>
              </a:ext>
            </a:extLst>
          </p:cNvPr>
          <p:cNvSpPr>
            <a:spLocks noGrp="1"/>
          </p:cNvSpPr>
          <p:nvPr>
            <p:ph type="dt" sz="half" idx="10"/>
          </p:nvPr>
        </p:nvSpPr>
        <p:spPr/>
        <p:txBody>
          <a:bodyPr/>
          <a:lstStyle/>
          <a:p>
            <a:fld id="{215D0822-CB3F-412C-84C3-4EEB206B02C0}" type="datetime1">
              <a:rPr lang="en-US" smtClean="0"/>
              <a:t>7/7/2025</a:t>
            </a:fld>
            <a:endParaRPr lang="en-US" dirty="0"/>
          </a:p>
        </p:txBody>
      </p:sp>
      <p:sp>
        <p:nvSpPr>
          <p:cNvPr id="6" name="Footer Placeholder 5">
            <a:extLst>
              <a:ext uri="{FF2B5EF4-FFF2-40B4-BE49-F238E27FC236}">
                <a16:creationId xmlns:a16="http://schemas.microsoft.com/office/drawing/2014/main" id="{D18427D0-314F-DA0C-3428-FFF93ADFE6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1A42AF0-8BCC-3674-BE75-9EB1EF558970}"/>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61121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874F2-8252-6F1A-0AB9-1BB032A0CA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D0A137-AF00-AE22-06AE-9483E9C41B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B31767-2ACD-EEFE-17B7-30EF1173F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E42909-7359-D995-AFA8-27D098777D96}"/>
              </a:ext>
            </a:extLst>
          </p:cNvPr>
          <p:cNvSpPr>
            <a:spLocks noGrp="1"/>
          </p:cNvSpPr>
          <p:nvPr>
            <p:ph type="dt" sz="half" idx="10"/>
          </p:nvPr>
        </p:nvSpPr>
        <p:spPr/>
        <p:txBody>
          <a:bodyPr/>
          <a:lstStyle/>
          <a:p>
            <a:fld id="{B66841AA-A831-4B85-9987-30F5EB77A1AC}" type="datetime1">
              <a:rPr lang="en-US" smtClean="0"/>
              <a:t>7/7/2025</a:t>
            </a:fld>
            <a:endParaRPr lang="en-US" dirty="0"/>
          </a:p>
        </p:txBody>
      </p:sp>
      <p:sp>
        <p:nvSpPr>
          <p:cNvPr id="6" name="Footer Placeholder 5">
            <a:extLst>
              <a:ext uri="{FF2B5EF4-FFF2-40B4-BE49-F238E27FC236}">
                <a16:creationId xmlns:a16="http://schemas.microsoft.com/office/drawing/2014/main" id="{253766C5-AB2A-CAD5-DFA7-EECE65175C2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77D7EE9-EC4A-03B3-4BD4-0F9E19DEFDED}"/>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35979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6A2886-35C6-44E6-ADB3-77D5CE17D3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EBDBD3B-2F41-103B-64C2-39CABB01D1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39A1ABC-E4C4-983B-71C2-D9BF40E4C8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24B85-6928-4694-A4FB-0D4E7501A8D4}" type="datetime1">
              <a:rPr lang="en-US" smtClean="0"/>
              <a:t>7/7/2025</a:t>
            </a:fld>
            <a:endParaRPr lang="en-US" dirty="0"/>
          </a:p>
        </p:txBody>
      </p:sp>
      <p:sp>
        <p:nvSpPr>
          <p:cNvPr id="5" name="Footer Placeholder 4">
            <a:extLst>
              <a:ext uri="{FF2B5EF4-FFF2-40B4-BE49-F238E27FC236}">
                <a16:creationId xmlns:a16="http://schemas.microsoft.com/office/drawing/2014/main" id="{D02E4A19-97D2-D082-A1BA-6FE2AEB63B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48E996-E422-BACC-3B60-0CDD2E0E6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62472753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D6F6135-F3E6-46F6-83EA-93A1334CC5D8}"/>
              </a:ext>
            </a:extLst>
          </p:cNvPr>
          <p:cNvSpPr txBox="1"/>
          <p:nvPr/>
        </p:nvSpPr>
        <p:spPr>
          <a:xfrm>
            <a:off x="994688" y="3471009"/>
            <a:ext cx="10202624" cy="1815882"/>
          </a:xfrm>
          <a:prstGeom prst="rect">
            <a:avLst/>
          </a:prstGeom>
          <a:ln w="19050"/>
        </p:spPr>
        <p:style>
          <a:lnRef idx="2">
            <a:schemeClr val="accent1"/>
          </a:lnRef>
          <a:fillRef idx="1">
            <a:schemeClr val="lt1"/>
          </a:fillRef>
          <a:effectRef idx="0">
            <a:schemeClr val="accent1"/>
          </a:effectRef>
          <a:fontRef idx="minor">
            <a:schemeClr val="dk1"/>
          </a:fontRef>
        </p:style>
        <p:txBody>
          <a:bodyPr wrap="square" anchor="ctr">
            <a:spAutoFit/>
          </a:bodyPr>
          <a:lstStyle/>
          <a:p>
            <a:r>
              <a:rPr lang="en-US" sz="1600" b="1" dirty="0">
                <a:latin typeface="Arial" panose="020B0604020202020204" pitchFamily="34" charset="0"/>
                <a:cs typeface="Arial" panose="020B0604020202020204" pitchFamily="34" charset="0"/>
              </a:rPr>
              <a:t>We strongly advise you to read the guidelines before starting the application. </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Use this template as reference only as you develop your presentation deck. This template includes lists of questions under each category meant to guide you through the information required for proper application scoring. For better chances at a high score, address all subtopics in each category in your video pitch, using the bullet points as additional guidance on how to fully address each category. You will not be presenting from this document. Instead, make the deck your own.</a:t>
            </a:r>
          </a:p>
        </p:txBody>
      </p:sp>
      <p:sp>
        <p:nvSpPr>
          <p:cNvPr id="4" name="TextBox 3">
            <a:extLst>
              <a:ext uri="{FF2B5EF4-FFF2-40B4-BE49-F238E27FC236}">
                <a16:creationId xmlns:a16="http://schemas.microsoft.com/office/drawing/2014/main" id="{E31AFD35-46F5-4BC1-8E62-C0609B49BA44}"/>
              </a:ext>
            </a:extLst>
          </p:cNvPr>
          <p:cNvSpPr txBox="1"/>
          <p:nvPr/>
        </p:nvSpPr>
        <p:spPr>
          <a:xfrm>
            <a:off x="4812163" y="6516185"/>
            <a:ext cx="256767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FuzeHub Updated July 6, 2025</a:t>
            </a:r>
          </a:p>
        </p:txBody>
      </p:sp>
      <p:pic>
        <p:nvPicPr>
          <p:cNvPr id="7" name="Picture 6">
            <a:extLst>
              <a:ext uri="{FF2B5EF4-FFF2-40B4-BE49-F238E27FC236}">
                <a16:creationId xmlns:a16="http://schemas.microsoft.com/office/drawing/2014/main" id="{AE0EF115-9231-3EB8-F3F4-ADEA9C14FE2A}"/>
              </a:ext>
            </a:extLst>
          </p:cNvPr>
          <p:cNvPicPr>
            <a:picLocks noChangeAspect="1"/>
          </p:cNvPicPr>
          <p:nvPr/>
        </p:nvPicPr>
        <p:blipFill>
          <a:blip r:embed="rId3">
            <a:clrChange>
              <a:clrFrom>
                <a:srgbClr val="000000"/>
              </a:clrFrom>
              <a:clrTo>
                <a:srgbClr val="000000">
                  <a:alpha val="0"/>
                </a:srgbClr>
              </a:clrTo>
            </a:clrChange>
          </a:blip>
          <a:srcRect/>
          <a:stretch/>
        </p:blipFill>
        <p:spPr>
          <a:xfrm>
            <a:off x="2025413" y="227751"/>
            <a:ext cx="8141174" cy="2448713"/>
          </a:xfrm>
          <a:prstGeom prst="rect">
            <a:avLst/>
          </a:prstGeom>
        </p:spPr>
      </p:pic>
    </p:spTree>
    <p:extLst>
      <p:ext uri="{BB962C8B-B14F-4D97-AF65-F5344CB8AC3E}">
        <p14:creationId xmlns:p14="http://schemas.microsoft.com/office/powerpoint/2010/main" val="754542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Business Challenge/ Problem</a:t>
            </a:r>
          </a:p>
        </p:txBody>
      </p:sp>
      <p:sp>
        <p:nvSpPr>
          <p:cNvPr id="8" name="Slide Number Placeholder 7">
            <a:extLst>
              <a:ext uri="{FF2B5EF4-FFF2-40B4-BE49-F238E27FC236}">
                <a16:creationId xmlns:a16="http://schemas.microsoft.com/office/drawing/2014/main" id="{169C7E5F-3B4E-48DC-9D99-EA726290D64C}"/>
              </a:ext>
            </a:extLst>
          </p:cNvPr>
          <p:cNvSpPr>
            <a:spLocks noGrp="1"/>
          </p:cNvSpPr>
          <p:nvPr>
            <p:ph type="sldNum" sz="quarter" idx="12"/>
          </p:nvPr>
        </p:nvSpPr>
        <p:spPr/>
        <p:txBody>
          <a:bodyPr/>
          <a:lstStyle/>
          <a:p>
            <a:r>
              <a:rPr lang="en-US" dirty="0"/>
              <a:t>1</a:t>
            </a:r>
          </a:p>
        </p:txBody>
      </p:sp>
      <p:sp>
        <p:nvSpPr>
          <p:cNvPr id="6" name="Content Placeholder 2">
            <a:extLst>
              <a:ext uri="{FF2B5EF4-FFF2-40B4-BE49-F238E27FC236}">
                <a16:creationId xmlns:a16="http://schemas.microsoft.com/office/drawing/2014/main" id="{94A3009B-A17C-C3D1-4B41-8D2A96FEFE89}"/>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dirty="0">
                <a:latin typeface="Arial" panose="020B0604020202020204" pitchFamily="34" charset="0"/>
                <a:cs typeface="Arial" panose="020B0604020202020204" pitchFamily="34" charset="0"/>
              </a:rPr>
              <a:t>There is a reason you are developing this product and a reason why customers will need or care about it. Describe in detail the problem that your product/ technology is trying to solve. </a:t>
            </a:r>
          </a:p>
          <a:p>
            <a:pPr lvl="1">
              <a:lnSpc>
                <a:spcPct val="100000"/>
              </a:lnSpc>
            </a:pPr>
            <a:r>
              <a:rPr lang="en-US" dirty="0">
                <a:latin typeface="Arial" panose="020B0604020202020204" pitchFamily="34" charset="0"/>
                <a:cs typeface="Arial" panose="020B0604020202020204" pitchFamily="34" charset="0"/>
              </a:rPr>
              <a:t>What is the pain point?</a:t>
            </a:r>
          </a:p>
          <a:p>
            <a:pPr lvl="1">
              <a:lnSpc>
                <a:spcPct val="100000"/>
              </a:lnSpc>
            </a:pPr>
            <a:r>
              <a:rPr lang="en-US" dirty="0">
                <a:latin typeface="Arial" panose="020B0604020202020204" pitchFamily="34" charset="0"/>
                <a:cs typeface="Arial" panose="020B0604020202020204" pitchFamily="34" charset="0"/>
              </a:rPr>
              <a:t>Why is this problem significant or urgent?</a:t>
            </a:r>
          </a:p>
          <a:p>
            <a:pPr lvl="1">
              <a:lnSpc>
                <a:spcPct val="100000"/>
              </a:lnSpc>
            </a:pPr>
            <a:r>
              <a:rPr lang="en-US" dirty="0">
                <a:latin typeface="Arial" panose="020B0604020202020204" pitchFamily="34" charset="0"/>
                <a:cs typeface="Arial" panose="020B0604020202020204" pitchFamily="34" charset="0"/>
              </a:rPr>
              <a:t>Why now?</a:t>
            </a:r>
          </a:p>
          <a:p>
            <a:pPr>
              <a:lnSpc>
                <a:spcPct val="100000"/>
              </a:lnSpc>
            </a:pPr>
            <a:r>
              <a:rPr lang="en-US" dirty="0">
                <a:latin typeface="Arial" panose="020B0604020202020204" pitchFamily="34" charset="0"/>
                <a:cs typeface="Arial" panose="020B0604020202020204" pitchFamily="34" charset="0"/>
              </a:rPr>
              <a:t>Who are the stakeholders affected by this problem?</a:t>
            </a:r>
          </a:p>
          <a:p>
            <a:pPr>
              <a:lnSpc>
                <a:spcPct val="100000"/>
              </a:lnSpc>
            </a:pPr>
            <a:r>
              <a:rPr lang="en-US" dirty="0">
                <a:latin typeface="Arial" panose="020B0604020202020204" pitchFamily="34" charset="0"/>
                <a:cs typeface="Arial" panose="020B0604020202020204" pitchFamily="34" charset="0"/>
              </a:rPr>
              <a:t>How is this problem currently being addressed, if at all? (Note: competitors will be covered in depth later)</a:t>
            </a:r>
          </a:p>
          <a:p>
            <a:pPr>
              <a:lnSpc>
                <a:spcPct val="100000"/>
              </a:lnSpc>
            </a:pPr>
            <a:r>
              <a:rPr lang="en-US" dirty="0">
                <a:latin typeface="Arial" panose="020B0604020202020204" pitchFamily="34" charset="0"/>
                <a:cs typeface="Arial" panose="020B0604020202020204" pitchFamily="34" charset="0"/>
              </a:rPr>
              <a:t>How could changes in the market or industry impact the significance of this problem?</a:t>
            </a:r>
          </a:p>
          <a:p>
            <a:pPr>
              <a:lnSpc>
                <a:spcPct val="100000"/>
              </a:lnSpc>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7966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Technology Innovation &amp; Solution</a:t>
            </a:r>
          </a:p>
        </p:txBody>
      </p:sp>
      <p:sp>
        <p:nvSpPr>
          <p:cNvPr id="9" name="Content Placeholder 2">
            <a:extLst>
              <a:ext uri="{FF2B5EF4-FFF2-40B4-BE49-F238E27FC236}">
                <a16:creationId xmlns:a16="http://schemas.microsoft.com/office/drawing/2014/main" id="{52ACC428-3F90-4873-91FF-7DAFAB964D36}"/>
              </a:ext>
            </a:extLst>
          </p:cNvPr>
          <p:cNvSpPr>
            <a:spLocks noGrp="1"/>
          </p:cNvSpPr>
          <p:nvPr>
            <p:ph idx="1"/>
          </p:nvPr>
        </p:nvSpPr>
        <p:spPr>
          <a:xfrm>
            <a:off x="838200" y="1825624"/>
            <a:ext cx="10515600" cy="4530725"/>
          </a:xfrm>
        </p:spPr>
        <p:txBody>
          <a:bodyPr>
            <a:normAutofit/>
          </a:bodyPr>
          <a:lstStyle/>
          <a:p>
            <a:pPr lvl="0">
              <a:lnSpc>
                <a:spcPct val="100000"/>
              </a:lnSpc>
            </a:pPr>
            <a:r>
              <a:rPr lang="en-US" dirty="0">
                <a:latin typeface="Arial" panose="020B0604020202020204" pitchFamily="34" charset="0"/>
                <a:cs typeface="Arial" panose="020B0604020202020204" pitchFamily="34" charset="0"/>
              </a:rPr>
              <a:t>What is the solution that your product/technology provides? What does it do and how does it work? What does the world look like if you succeed?</a:t>
            </a:r>
          </a:p>
          <a:p>
            <a:pPr>
              <a:lnSpc>
                <a:spcPct val="100000"/>
              </a:lnSpc>
            </a:pPr>
            <a:r>
              <a:rPr lang="en-US" dirty="0">
                <a:latin typeface="Arial" panose="020B0604020202020204" pitchFamily="34" charset="0"/>
                <a:cs typeface="Arial" panose="020B0604020202020204" pitchFamily="34" charset="0"/>
              </a:rPr>
              <a:t>How does it address your target user’s pain points previously described?</a:t>
            </a:r>
          </a:p>
          <a:p>
            <a:pPr lvl="0">
              <a:lnSpc>
                <a:spcPct val="100000"/>
              </a:lnSpc>
            </a:pPr>
            <a:r>
              <a:rPr lang="en-US" dirty="0">
                <a:latin typeface="Arial" panose="020B0604020202020204" pitchFamily="34" charset="0"/>
                <a:cs typeface="Arial" panose="020B0604020202020204" pitchFamily="34" charset="0"/>
              </a:rPr>
              <a:t>How are you better than the alternatives? </a:t>
            </a:r>
          </a:p>
          <a:p>
            <a:pPr lvl="0">
              <a:lnSpc>
                <a:spcPct val="100000"/>
              </a:lnSpc>
            </a:pPr>
            <a:r>
              <a:rPr lang="en-US" dirty="0">
                <a:latin typeface="Arial" panose="020B0604020202020204" pitchFamily="34" charset="0"/>
                <a:cs typeface="Arial" panose="020B0604020202020204" pitchFamily="34" charset="0"/>
              </a:rPr>
              <a:t>What stage of development is your product/ technology in (prototype, MVP, pilot, etc.)</a:t>
            </a:r>
          </a:p>
          <a:p>
            <a:pPr lvl="0">
              <a:lnSpc>
                <a:spcPct val="100000"/>
              </a:lnSpc>
            </a:pPr>
            <a:r>
              <a:rPr lang="en-US" dirty="0">
                <a:latin typeface="Arial" panose="020B0604020202020204" pitchFamily="34" charset="0"/>
                <a:cs typeface="Arial" panose="020B0604020202020204" pitchFamily="34" charset="0"/>
              </a:rPr>
              <a:t>How has the product evolved based on testing, user feedback, or customer discovery?</a:t>
            </a:r>
          </a:p>
          <a:p>
            <a:pPr lvl="0">
              <a:lnSpc>
                <a:spcPct val="100000"/>
              </a:lnSpc>
            </a:pPr>
            <a:r>
              <a:rPr lang="en-US" dirty="0">
                <a:latin typeface="Arial" panose="020B0604020202020204" pitchFamily="34" charset="0"/>
                <a:cs typeface="Arial" panose="020B0604020202020204" pitchFamily="34" charset="0"/>
              </a:rPr>
              <a:t>Have you tested it? If yes, what were the results? If not, what's the plan for validation?</a:t>
            </a:r>
          </a:p>
          <a:p>
            <a:pPr lvl="0">
              <a:lnSpc>
                <a:spcPct val="100000"/>
              </a:lnSpc>
            </a:pPr>
            <a:r>
              <a:rPr lang="en-US" dirty="0">
                <a:latin typeface="Arial" panose="020B0604020202020204" pitchFamily="34" charset="0"/>
                <a:cs typeface="Arial" panose="020B0604020202020204" pitchFamily="34" charset="0"/>
              </a:rPr>
              <a:t>How does it fit into current user workflows or systems? Will suppliers, manufacturers, purchasers or users need to change processes?</a:t>
            </a:r>
          </a:p>
        </p:txBody>
      </p:sp>
      <p:sp>
        <p:nvSpPr>
          <p:cNvPr id="4" name="Slide Number Placeholder 3">
            <a:extLst>
              <a:ext uri="{FF2B5EF4-FFF2-40B4-BE49-F238E27FC236}">
                <a16:creationId xmlns:a16="http://schemas.microsoft.com/office/drawing/2014/main" id="{D7A79296-E18C-48C2-B457-3ABEC7B9AF46}"/>
              </a:ext>
            </a:extLst>
          </p:cNvPr>
          <p:cNvSpPr>
            <a:spLocks noGrp="1"/>
          </p:cNvSpPr>
          <p:nvPr>
            <p:ph type="sldNum" sz="quarter" idx="12"/>
          </p:nvPr>
        </p:nvSpPr>
        <p:spPr/>
        <p:txBody>
          <a:bodyPr/>
          <a:lstStyle/>
          <a:p>
            <a:r>
              <a:rPr lang="en-US" dirty="0"/>
              <a:t>2</a:t>
            </a:r>
          </a:p>
        </p:txBody>
      </p:sp>
    </p:spTree>
    <p:extLst>
      <p:ext uri="{BB962C8B-B14F-4D97-AF65-F5344CB8AC3E}">
        <p14:creationId xmlns:p14="http://schemas.microsoft.com/office/powerpoint/2010/main" val="2850837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Technology Innovation &amp; Solution Continued - Intellectual Property </a:t>
            </a:r>
          </a:p>
        </p:txBody>
      </p:sp>
      <p:sp>
        <p:nvSpPr>
          <p:cNvPr id="9" name="Content Placeholder 2">
            <a:extLst>
              <a:ext uri="{FF2B5EF4-FFF2-40B4-BE49-F238E27FC236}">
                <a16:creationId xmlns:a16="http://schemas.microsoft.com/office/drawing/2014/main" id="{52ACC428-3F90-4873-91FF-7DAFAB964D36}"/>
              </a:ext>
            </a:extLst>
          </p:cNvPr>
          <p:cNvSpPr>
            <a:spLocks noGrp="1"/>
          </p:cNvSpPr>
          <p:nvPr>
            <p:ph idx="1"/>
          </p:nvPr>
        </p:nvSpPr>
        <p:spPr/>
        <p:txBody>
          <a:bodyPr/>
          <a:lstStyle/>
          <a:p>
            <a:pPr>
              <a:lnSpc>
                <a:spcPct val="100000"/>
              </a:lnSpc>
            </a:pPr>
            <a:r>
              <a:rPr lang="en-US" dirty="0">
                <a:latin typeface="Arial" panose="020B0604020202020204" pitchFamily="34" charset="0"/>
                <a:cs typeface="Arial" panose="020B0604020202020204" pitchFamily="34" charset="0"/>
              </a:rPr>
              <a:t>What makes your solution unique or hard to copy? How is your idea protected from the competition? </a:t>
            </a:r>
          </a:p>
          <a:p>
            <a:pPr>
              <a:lnSpc>
                <a:spcPct val="100000"/>
              </a:lnSpc>
            </a:pPr>
            <a:r>
              <a:rPr lang="en-US" dirty="0">
                <a:latin typeface="Arial" panose="020B0604020202020204" pitchFamily="34" charset="0"/>
                <a:cs typeface="Arial" panose="020B0604020202020204" pitchFamily="34" charset="0"/>
              </a:rPr>
              <a:t>Talk about your competitive advantage and differentiation strategy. </a:t>
            </a:r>
          </a:p>
          <a:p>
            <a:pPr lvl="0">
              <a:lnSpc>
                <a:spcPct val="100000"/>
              </a:lnSpc>
            </a:pPr>
            <a:r>
              <a:rPr lang="en-US" dirty="0">
                <a:latin typeface="Arial" panose="020B0604020202020204" pitchFamily="34" charset="0"/>
                <a:cs typeface="Arial" panose="020B0604020202020204" pitchFamily="34" charset="0"/>
              </a:rPr>
              <a:t>Is legal IP protection available/ applicable (utility patent, design patent, trademark, copyright, trade secret, etc.)? What type do you need, if any? What is the status of any intellectual property protection (e.g., patent applications, issued patents, registered copyrights or marks)? If applicable – what does the patent specifically protect?</a:t>
            </a:r>
          </a:p>
          <a:p>
            <a:pPr lvl="0">
              <a:lnSpc>
                <a:spcPct val="100000"/>
              </a:lnSpc>
            </a:pPr>
            <a:r>
              <a:rPr lang="en-US" dirty="0">
                <a:latin typeface="Arial" panose="020B0604020202020204" pitchFamily="34" charset="0"/>
                <a:cs typeface="Arial" panose="020B0604020202020204" pitchFamily="34" charset="0"/>
              </a:rPr>
              <a:t>What is your long-term IP strategy (e.g., defensive, licensing, freedom to operate)?</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753E5FE-6310-4D56-B18D-57B8F9F78084}"/>
              </a:ext>
            </a:extLst>
          </p:cNvPr>
          <p:cNvSpPr>
            <a:spLocks noGrp="1"/>
          </p:cNvSpPr>
          <p:nvPr>
            <p:ph type="sldNum" sz="quarter" idx="12"/>
          </p:nvPr>
        </p:nvSpPr>
        <p:spPr/>
        <p:txBody>
          <a:bodyPr/>
          <a:lstStyle/>
          <a:p>
            <a:r>
              <a:rPr lang="en-US" dirty="0"/>
              <a:t>3</a:t>
            </a:r>
          </a:p>
        </p:txBody>
      </p:sp>
    </p:spTree>
    <p:extLst>
      <p:ext uri="{BB962C8B-B14F-4D97-AF65-F5344CB8AC3E}">
        <p14:creationId xmlns:p14="http://schemas.microsoft.com/office/powerpoint/2010/main" val="825708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Market Summary / Competition</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a:xfrm>
            <a:off x="838200" y="1628502"/>
            <a:ext cx="10515600" cy="5021679"/>
          </a:xfrm>
        </p:spPr>
        <p:txBody>
          <a:bodyPr>
            <a:noAutofit/>
          </a:bodyPr>
          <a:lstStyle/>
          <a:p>
            <a:pPr>
              <a:lnSpc>
                <a:spcPct val="100000"/>
              </a:lnSpc>
            </a:pPr>
            <a:r>
              <a:rPr lang="en-US" b="1" dirty="0">
                <a:latin typeface="Arial" panose="020B0604020202020204" pitchFamily="34" charset="0"/>
                <a:cs typeface="Arial" panose="020B0604020202020204" pitchFamily="34" charset="0"/>
              </a:rPr>
              <a:t>Define and describe the market – Who</a:t>
            </a:r>
            <a:r>
              <a:rPr lang="en-US" dirty="0">
                <a:latin typeface="Arial" panose="020B0604020202020204" pitchFamily="34" charset="0"/>
                <a:cs typeface="Arial" panose="020B0604020202020204" pitchFamily="34" charset="0"/>
              </a:rPr>
              <a:t> is your customer? </a:t>
            </a:r>
            <a:r>
              <a:rPr lang="en-US" b="1" dirty="0">
                <a:latin typeface="Arial" panose="020B0604020202020204" pitchFamily="34" charset="0"/>
                <a:cs typeface="Arial" panose="020B0604020202020204" pitchFamily="34" charset="0"/>
              </a:rPr>
              <a:t>Where</a:t>
            </a:r>
            <a:r>
              <a:rPr lang="en-US" dirty="0">
                <a:latin typeface="Arial" panose="020B0604020202020204" pitchFamily="34" charset="0"/>
                <a:cs typeface="Arial" panose="020B0604020202020204" pitchFamily="34" charset="0"/>
              </a:rPr>
              <a:t> are they? </a:t>
            </a:r>
            <a:r>
              <a:rPr lang="en-US" b="1" dirty="0">
                <a:latin typeface="Arial" panose="020B0604020202020204" pitchFamily="34" charset="0"/>
                <a:cs typeface="Arial" panose="020B0604020202020204" pitchFamily="34" charset="0"/>
              </a:rPr>
              <a:t>How many </a:t>
            </a:r>
            <a:r>
              <a:rPr lang="en-US" dirty="0">
                <a:latin typeface="Arial" panose="020B0604020202020204" pitchFamily="34" charset="0"/>
                <a:cs typeface="Arial" panose="020B0604020202020204" pitchFamily="34" charset="0"/>
              </a:rPr>
              <a:t>of them are there (include explanations for your numbers)?</a:t>
            </a:r>
          </a:p>
          <a:p>
            <a:pPr>
              <a:lnSpc>
                <a:spcPct val="100000"/>
              </a:lnSpc>
            </a:pPr>
            <a:r>
              <a:rPr lang="en-US" b="1" dirty="0">
                <a:latin typeface="Arial" panose="020B0604020202020204" pitchFamily="34" charset="0"/>
                <a:cs typeface="Arial" panose="020B0604020202020204" pitchFamily="34" charset="0"/>
              </a:rPr>
              <a:t>What insights have you gained from customer discovery interviews or surveys? </a:t>
            </a:r>
            <a:r>
              <a:rPr lang="en-US" dirty="0">
                <a:latin typeface="Arial" panose="020B0604020202020204" pitchFamily="34" charset="0"/>
                <a:cs typeface="Arial" panose="020B0604020202020204" pitchFamily="34" charset="0"/>
              </a:rPr>
              <a:t>This perspective is crucial!</a:t>
            </a:r>
          </a:p>
          <a:p>
            <a:pPr lvl="1">
              <a:lnSpc>
                <a:spcPct val="100000"/>
              </a:lnSpc>
            </a:pPr>
            <a:r>
              <a:rPr lang="en-US" dirty="0">
                <a:latin typeface="Arial" panose="020B0604020202020204" pitchFamily="34" charset="0"/>
                <a:cs typeface="Arial" panose="020B0604020202020204" pitchFamily="34" charset="0"/>
              </a:rPr>
              <a:t>Did customer discovery validate that you have the right target customer? Was your customer discovery pre-prototype or post-prototype? </a:t>
            </a:r>
            <a:r>
              <a:rPr lang="en-US" b="1" dirty="0">
                <a:latin typeface="Arial" panose="020B0604020202020204" pitchFamily="34" charset="0"/>
                <a:cs typeface="Arial" panose="020B0604020202020204" pitchFamily="34" charset="0"/>
              </a:rPr>
              <a:t>Who</a:t>
            </a:r>
            <a:r>
              <a:rPr lang="en-US" dirty="0">
                <a:latin typeface="Arial" panose="020B0604020202020204" pitchFamily="34" charset="0"/>
                <a:cs typeface="Arial" panose="020B0604020202020204" pitchFamily="34" charset="0"/>
              </a:rPr>
              <a:t> have you talked to, </a:t>
            </a:r>
            <a:r>
              <a:rPr lang="en-US" b="1" dirty="0">
                <a:latin typeface="Arial" panose="020B0604020202020204" pitchFamily="34" charset="0"/>
                <a:cs typeface="Arial" panose="020B0604020202020204" pitchFamily="34" charset="0"/>
              </a:rPr>
              <a:t>number</a:t>
            </a:r>
            <a:r>
              <a:rPr lang="en-US" dirty="0">
                <a:latin typeface="Arial" panose="020B0604020202020204" pitchFamily="34" charset="0"/>
                <a:cs typeface="Arial" panose="020B0604020202020204" pitchFamily="34" charset="0"/>
              </a:rPr>
              <a:t> of people you have talked to, and </a:t>
            </a:r>
            <a:r>
              <a:rPr lang="en-US" b="1" dirty="0">
                <a:latin typeface="Arial" panose="020B0604020202020204" pitchFamily="34" charset="0"/>
                <a:cs typeface="Arial" panose="020B0604020202020204" pitchFamily="34" charset="0"/>
              </a:rPr>
              <a:t>what</a:t>
            </a:r>
            <a:r>
              <a:rPr lang="en-US" dirty="0">
                <a:latin typeface="Arial" panose="020B0604020202020204" pitchFamily="34" charset="0"/>
                <a:cs typeface="Arial" panose="020B0604020202020204" pitchFamily="34" charset="0"/>
              </a:rPr>
              <a:t> did these people tell you? </a:t>
            </a:r>
          </a:p>
          <a:p>
            <a:pPr>
              <a:lnSpc>
                <a:spcPct val="100000"/>
              </a:lnSpc>
            </a:pPr>
            <a:r>
              <a:rPr lang="en-US" dirty="0">
                <a:latin typeface="Arial" panose="020B0604020202020204" pitchFamily="34" charset="0"/>
                <a:cs typeface="Arial" panose="020B0604020202020204" pitchFamily="34" charset="0"/>
              </a:rPr>
              <a:t>How many units can you sell to your customer over a specific length in time (say, a year, or whatever is appropriate for your technology)? How will that change over time?</a:t>
            </a:r>
          </a:p>
          <a:p>
            <a:pPr lvl="0">
              <a:lnSpc>
                <a:spcPct val="100000"/>
              </a:lnSpc>
            </a:pPr>
            <a:r>
              <a:rPr lang="en-US" dirty="0">
                <a:latin typeface="Arial" panose="020B0604020202020204" pitchFamily="34" charset="0"/>
                <a:cs typeface="Arial" panose="020B0604020202020204" pitchFamily="34" charset="0"/>
              </a:rPr>
              <a:t>Who is your main competition? How are you differentiated from them? How many units do </a:t>
            </a:r>
            <a:r>
              <a:rPr lang="en-US" b="1" dirty="0">
                <a:latin typeface="Arial" panose="020B0604020202020204" pitchFamily="34" charset="0"/>
                <a:cs typeface="Arial" panose="020B0604020202020204" pitchFamily="34" charset="0"/>
              </a:rPr>
              <a:t>they</a:t>
            </a:r>
            <a:r>
              <a:rPr lang="en-US" dirty="0">
                <a:latin typeface="Arial" panose="020B0604020202020204" pitchFamily="34" charset="0"/>
                <a:cs typeface="Arial" panose="020B0604020202020204" pitchFamily="34" charset="0"/>
              </a:rPr>
              <a:t> sell in the amount of time you specified in the previous question? </a:t>
            </a:r>
            <a:r>
              <a:rPr lang="en-US" b="1" dirty="0">
                <a:latin typeface="Arial" panose="020B0604020202020204" pitchFamily="34" charset="0"/>
                <a:cs typeface="Arial" panose="020B0604020202020204" pitchFamily="34" charset="0"/>
              </a:rPr>
              <a:t>How</a:t>
            </a:r>
            <a:r>
              <a:rPr lang="en-US" dirty="0">
                <a:latin typeface="Arial" panose="020B0604020202020204" pitchFamily="34" charset="0"/>
                <a:cs typeface="Arial" panose="020B0604020202020204" pitchFamily="34" charset="0"/>
              </a:rPr>
              <a:t> do you plan to take market share from them, exactly? </a:t>
            </a:r>
          </a:p>
          <a:p>
            <a:pPr lvl="0">
              <a:lnSpc>
                <a:spcPct val="100000"/>
              </a:lnSpc>
            </a:pPr>
            <a:r>
              <a:rPr lang="en-US" dirty="0">
                <a:latin typeface="Arial" panose="020B0604020202020204" pitchFamily="34" charset="0"/>
                <a:cs typeface="Arial" panose="020B0604020202020204" pitchFamily="34" charset="0"/>
              </a:rPr>
              <a:t>Are there barriers to market entry (e.g., cost, regulation, customer behavior)? How does the market typically react to new products/processes? </a:t>
            </a:r>
          </a:p>
          <a:p>
            <a:pPr lvl="0">
              <a:lnSpc>
                <a:spcPct val="100000"/>
              </a:lnSpc>
            </a:pPr>
            <a:r>
              <a:rPr lang="en-US" dirty="0">
                <a:latin typeface="Arial" panose="020B0604020202020204" pitchFamily="34" charset="0"/>
                <a:cs typeface="Arial" panose="020B0604020202020204" pitchFamily="34" charset="0"/>
              </a:rPr>
              <a:t>What shows you have (or are approaching) product-market fit?</a:t>
            </a:r>
          </a:p>
        </p:txBody>
      </p:sp>
      <p:sp>
        <p:nvSpPr>
          <p:cNvPr id="5" name="Slide Number Placeholder 4">
            <a:extLst>
              <a:ext uri="{FF2B5EF4-FFF2-40B4-BE49-F238E27FC236}">
                <a16:creationId xmlns:a16="http://schemas.microsoft.com/office/drawing/2014/main" id="{D3DB2C10-2C84-4933-83B8-ED2A4064EBA3}"/>
              </a:ext>
            </a:extLst>
          </p:cNvPr>
          <p:cNvSpPr>
            <a:spLocks noGrp="1"/>
          </p:cNvSpPr>
          <p:nvPr>
            <p:ph type="sldNum" sz="quarter" idx="12"/>
          </p:nvPr>
        </p:nvSpPr>
        <p:spPr/>
        <p:txBody>
          <a:bodyPr/>
          <a:lstStyle/>
          <a:p>
            <a:r>
              <a:rPr lang="en-US" dirty="0"/>
              <a:t>4</a:t>
            </a:r>
          </a:p>
        </p:txBody>
      </p:sp>
    </p:spTree>
    <p:extLst>
      <p:ext uri="{BB962C8B-B14F-4D97-AF65-F5344CB8AC3E}">
        <p14:creationId xmlns:p14="http://schemas.microsoft.com/office/powerpoint/2010/main" val="271684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Sales &amp; Marketing / Customer Acquisition Strategy</a:t>
            </a:r>
          </a:p>
        </p:txBody>
      </p:sp>
      <p:sp>
        <p:nvSpPr>
          <p:cNvPr id="5" name="Slide Number Placeholder 4">
            <a:extLst>
              <a:ext uri="{FF2B5EF4-FFF2-40B4-BE49-F238E27FC236}">
                <a16:creationId xmlns:a16="http://schemas.microsoft.com/office/drawing/2014/main" id="{D3969ACD-0E46-4C49-973B-79E2748033A4}"/>
              </a:ext>
            </a:extLst>
          </p:cNvPr>
          <p:cNvSpPr>
            <a:spLocks noGrp="1"/>
          </p:cNvSpPr>
          <p:nvPr>
            <p:ph type="sldNum" sz="quarter" idx="12"/>
          </p:nvPr>
        </p:nvSpPr>
        <p:spPr/>
        <p:txBody>
          <a:bodyPr/>
          <a:lstStyle/>
          <a:p>
            <a:r>
              <a:rPr lang="en-US" dirty="0"/>
              <a:t>5</a:t>
            </a:r>
          </a:p>
        </p:txBody>
      </p:sp>
      <p:sp>
        <p:nvSpPr>
          <p:cNvPr id="7" name="Content Placeholder 2">
            <a:extLst>
              <a:ext uri="{FF2B5EF4-FFF2-40B4-BE49-F238E27FC236}">
                <a16:creationId xmlns:a16="http://schemas.microsoft.com/office/drawing/2014/main" id="{3AF12CFE-4317-24A9-A7AE-87BC44DF5923}"/>
              </a:ext>
            </a:extLst>
          </p:cNvPr>
          <p:cNvSpPr>
            <a:spLocks noGrp="1"/>
          </p:cNvSpPr>
          <p:nvPr>
            <p:ph idx="1"/>
          </p:nvPr>
        </p:nvSpPr>
        <p:spPr>
          <a:xfrm>
            <a:off x="838200" y="1825625"/>
            <a:ext cx="10515600" cy="4351338"/>
          </a:xfrm>
        </p:spPr>
        <p:txBody>
          <a:bodyPr>
            <a:normAutofit/>
          </a:bodyPr>
          <a:lstStyle/>
          <a:p>
            <a:pPr>
              <a:lnSpc>
                <a:spcPct val="100000"/>
              </a:lnSpc>
            </a:pPr>
            <a:r>
              <a:rPr lang="en-US" dirty="0">
                <a:latin typeface="Arial" panose="020B0604020202020204" pitchFamily="34" charset="0"/>
                <a:cs typeface="Arial" panose="020B0604020202020204" pitchFamily="34" charset="0"/>
              </a:rPr>
              <a:t>What’s your pricing and cost structure? </a:t>
            </a:r>
          </a:p>
          <a:p>
            <a:pPr>
              <a:lnSpc>
                <a:spcPct val="100000"/>
              </a:lnSpc>
            </a:pPr>
            <a:r>
              <a:rPr lang="en-US" dirty="0">
                <a:latin typeface="Arial" panose="020B0604020202020204" pitchFamily="34" charset="0"/>
                <a:cs typeface="Arial" panose="020B0604020202020204" pitchFamily="34" charset="0"/>
              </a:rPr>
              <a:t>Are your margins sustainable?</a:t>
            </a:r>
          </a:p>
          <a:p>
            <a:pPr>
              <a:lnSpc>
                <a:spcPct val="100000"/>
              </a:lnSpc>
            </a:pPr>
            <a:r>
              <a:rPr lang="en-US" dirty="0">
                <a:latin typeface="Arial" panose="020B0604020202020204" pitchFamily="34" charset="0"/>
                <a:cs typeface="Arial" panose="020B0604020202020204" pitchFamily="34" charset="0"/>
              </a:rPr>
              <a:t>How does your pricing compare to competitors?</a:t>
            </a:r>
          </a:p>
          <a:p>
            <a:pPr>
              <a:lnSpc>
                <a:spcPct val="100000"/>
              </a:lnSpc>
            </a:pPr>
            <a:r>
              <a:rPr lang="en-US" dirty="0">
                <a:latin typeface="Arial" panose="020B0604020202020204" pitchFamily="34" charset="0"/>
                <a:cs typeface="Arial" panose="020B0604020202020204" pitchFamily="34" charset="0"/>
              </a:rPr>
              <a:t>Have you validated that customers will pay your price?</a:t>
            </a:r>
          </a:p>
          <a:p>
            <a:pPr>
              <a:lnSpc>
                <a:spcPct val="100000"/>
              </a:lnSpc>
            </a:pPr>
            <a:r>
              <a:rPr lang="en-US" dirty="0">
                <a:latin typeface="Arial" panose="020B0604020202020204" pitchFamily="34" charset="0"/>
                <a:cs typeface="Arial" panose="020B0604020202020204" pitchFamily="34" charset="0"/>
              </a:rPr>
              <a:t>What channels will you use to reach customers (e.g., digital ads, reps, distributors)? Why these?</a:t>
            </a:r>
          </a:p>
          <a:p>
            <a:pPr>
              <a:lnSpc>
                <a:spcPct val="100000"/>
              </a:lnSpc>
            </a:pPr>
            <a:r>
              <a:rPr lang="en-US" dirty="0">
                <a:latin typeface="Arial" panose="020B0604020202020204" pitchFamily="34" charset="0"/>
                <a:cs typeface="Arial" panose="020B0604020202020204" pitchFamily="34" charset="0"/>
              </a:rPr>
              <a:t>How will users or buyers purchase the product? Who pays  for the product, if not the user (e.g. insurance, employer, etc.)? </a:t>
            </a:r>
          </a:p>
          <a:p>
            <a:pPr>
              <a:lnSpc>
                <a:spcPct val="100000"/>
              </a:lnSpc>
            </a:pPr>
            <a:r>
              <a:rPr lang="en-US" dirty="0">
                <a:latin typeface="Arial" panose="020B0604020202020204" pitchFamily="34" charset="0"/>
                <a:cs typeface="Arial" panose="020B0604020202020204" pitchFamily="34" charset="0"/>
              </a:rPr>
              <a:t>Who are your first customers? </a:t>
            </a:r>
          </a:p>
          <a:p>
            <a:pPr>
              <a:lnSpc>
                <a:spcPct val="100000"/>
              </a:lnSpc>
            </a:pPr>
            <a:r>
              <a:rPr lang="en-US" dirty="0">
                <a:latin typeface="Arial" panose="020B0604020202020204" pitchFamily="34" charset="0"/>
                <a:cs typeface="Arial" panose="020B0604020202020204" pitchFamily="34" charset="0"/>
              </a:rPr>
              <a:t>How will you generate awareness and drive demand at launch and beyond?</a:t>
            </a:r>
          </a:p>
          <a:p>
            <a:pPr>
              <a:lnSpc>
                <a:spcPct val="100000"/>
              </a:lnSpc>
            </a:pPr>
            <a:r>
              <a:rPr lang="en-US" dirty="0">
                <a:latin typeface="Arial" panose="020B0604020202020204" pitchFamily="34" charset="0"/>
                <a:cs typeface="Arial" panose="020B0604020202020204" pitchFamily="34" charset="0"/>
              </a:rPr>
              <a:t>What metrics will you use to measure the effectiveness of your sales and marketing efforts?</a:t>
            </a:r>
          </a:p>
          <a:p>
            <a:pPr marL="0" indent="0">
              <a:lnSpc>
                <a:spcPct val="10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411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Team</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p:txBody>
          <a:bodyPr>
            <a:normAutofit/>
          </a:bodyPr>
          <a:lstStyle/>
          <a:p>
            <a:pPr lvl="0">
              <a:lnSpc>
                <a:spcPct val="100000"/>
              </a:lnSpc>
            </a:pPr>
            <a:r>
              <a:rPr lang="en-US" dirty="0">
                <a:latin typeface="Arial" panose="020B0604020202020204" pitchFamily="34" charset="0"/>
                <a:cs typeface="Arial" panose="020B0604020202020204" pitchFamily="34" charset="0"/>
              </a:rPr>
              <a:t>Describe your company’s leadership team, and key personnel qualifications (include education, skills, abilities, knowledge, experience, etc.). If team is not complete, list key staff that you need to recruit. </a:t>
            </a:r>
          </a:p>
          <a:p>
            <a:pPr lvl="0">
              <a:lnSpc>
                <a:spcPct val="100000"/>
              </a:lnSpc>
            </a:pPr>
            <a:r>
              <a:rPr lang="en-US" dirty="0">
                <a:latin typeface="Arial" panose="020B0604020202020204" pitchFamily="34" charset="0"/>
                <a:cs typeface="Arial" panose="020B0604020202020204" pitchFamily="34" charset="0"/>
              </a:rPr>
              <a:t>Include advisors, mentors, and other qualified team members contributing meaningfully.</a:t>
            </a:r>
          </a:p>
          <a:p>
            <a:pPr lvl="0">
              <a:lnSpc>
                <a:spcPct val="100000"/>
              </a:lnSpc>
            </a:pPr>
            <a:r>
              <a:rPr lang="en-US" dirty="0">
                <a:latin typeface="Arial" panose="020B0604020202020204" pitchFamily="34" charset="0"/>
                <a:cs typeface="Arial" panose="020B0604020202020204" pitchFamily="34" charset="0"/>
              </a:rPr>
              <a:t>What relevant experience does your team have in this industry or with similar projects? What have the team members achieved that directly relates to this project?</a:t>
            </a:r>
          </a:p>
          <a:p>
            <a:pPr lvl="0">
              <a:lnSpc>
                <a:spcPct val="100000"/>
              </a:lnSpc>
            </a:pPr>
            <a:r>
              <a:rPr lang="en-US" dirty="0">
                <a:latin typeface="Arial" panose="020B0604020202020204" pitchFamily="34" charset="0"/>
                <a:cs typeface="Arial" panose="020B0604020202020204" pitchFamily="34" charset="0"/>
              </a:rPr>
              <a:t>List any organizations you are partnering with to undertake this project. </a:t>
            </a:r>
          </a:p>
          <a:p>
            <a:pPr lvl="0">
              <a:lnSpc>
                <a:spcPct val="100000"/>
              </a:lnSpc>
            </a:pPr>
            <a:r>
              <a:rPr lang="en-US" dirty="0">
                <a:latin typeface="Arial" panose="020B0604020202020204" pitchFamily="34" charset="0"/>
                <a:cs typeface="Arial" panose="020B0604020202020204" pitchFamily="34" charset="0"/>
              </a:rPr>
              <a:t>How will you fill talent gaps, in both the short and long terms?</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Note: you may include links to professional profiles (e.g. LinkedIn), but not all judges will check them out, so do not rely on outside materials alone. Include all relevant data in this presentation.</a:t>
            </a:r>
          </a:p>
          <a:p>
            <a:pPr lvl="0">
              <a:lnSpc>
                <a:spcPct val="100000"/>
              </a:lnSpc>
            </a:pPr>
            <a:endParaRPr lang="en-US" dirty="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37EAB77-C4C2-4471-A641-93EECA726D12}"/>
              </a:ext>
            </a:extLst>
          </p:cNvPr>
          <p:cNvSpPr>
            <a:spLocks noGrp="1"/>
          </p:cNvSpPr>
          <p:nvPr>
            <p:ph type="sldNum" sz="quarter" idx="12"/>
          </p:nvPr>
        </p:nvSpPr>
        <p:spPr/>
        <p:txBody>
          <a:bodyPr/>
          <a:lstStyle/>
          <a:p>
            <a:r>
              <a:rPr lang="en-US" dirty="0"/>
              <a:t>8</a:t>
            </a:r>
          </a:p>
        </p:txBody>
      </p:sp>
    </p:spTree>
    <p:extLst>
      <p:ext uri="{BB962C8B-B14F-4D97-AF65-F5344CB8AC3E}">
        <p14:creationId xmlns:p14="http://schemas.microsoft.com/office/powerpoint/2010/main" val="1448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Financial Snapshot</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p:txBody>
          <a:bodyPr>
            <a:normAutofit/>
          </a:bodyPr>
          <a:lstStyle/>
          <a:p>
            <a:pPr>
              <a:lnSpc>
                <a:spcPct val="100000"/>
              </a:lnSpc>
            </a:pPr>
            <a:r>
              <a:rPr lang="en-US" dirty="0">
                <a:latin typeface="Arial" panose="020B0604020202020204" pitchFamily="34" charset="0"/>
                <a:cs typeface="Arial" panose="020B0604020202020204" pitchFamily="34" charset="0"/>
              </a:rPr>
              <a:t>What are your projected revenues and costs over the next few years?</a:t>
            </a:r>
          </a:p>
          <a:p>
            <a:pPr>
              <a:lnSpc>
                <a:spcPct val="100000"/>
              </a:lnSpc>
            </a:pPr>
            <a:r>
              <a:rPr lang="en-US" dirty="0">
                <a:latin typeface="Arial" panose="020B0604020202020204" pitchFamily="34" charset="0"/>
                <a:cs typeface="Arial" panose="020B0604020202020204" pitchFamily="34" charset="0"/>
              </a:rPr>
              <a:t>How much capital is required to reach profitability? Timeline?</a:t>
            </a:r>
          </a:p>
          <a:p>
            <a:pPr>
              <a:lnSpc>
                <a:spcPct val="100000"/>
              </a:lnSpc>
            </a:pPr>
            <a:r>
              <a:rPr lang="en-US" dirty="0">
                <a:latin typeface="Arial" panose="020B0604020202020204" pitchFamily="34" charset="0"/>
                <a:cs typeface="Arial" panose="020B0604020202020204" pitchFamily="34" charset="0"/>
              </a:rPr>
              <a:t>How much funding have you raised to date? From which sources? (self, friends &amp; family, grants, loans, angel investors, crowdsourcing, other)?</a:t>
            </a:r>
          </a:p>
          <a:p>
            <a:pPr>
              <a:lnSpc>
                <a:spcPct val="100000"/>
              </a:lnSpc>
            </a:pPr>
            <a:r>
              <a:rPr lang="en-US" dirty="0">
                <a:latin typeface="Arial" panose="020B0604020202020204" pitchFamily="34" charset="0"/>
                <a:cs typeface="Arial" panose="020B0604020202020204" pitchFamily="34" charset="0"/>
              </a:rPr>
              <a:t>What is your next capital raise?</a:t>
            </a:r>
          </a:p>
          <a:p>
            <a:pPr lvl="1">
              <a:lnSpc>
                <a:spcPct val="100000"/>
              </a:lnSpc>
            </a:pPr>
            <a:r>
              <a:rPr lang="en-US" dirty="0">
                <a:latin typeface="Arial" panose="020B0604020202020204" pitchFamily="34" charset="0"/>
                <a:cs typeface="Arial" panose="020B0604020202020204" pitchFamily="34" charset="0"/>
              </a:rPr>
              <a:t>How much money will you be seeking? From whom? How soon?</a:t>
            </a:r>
          </a:p>
          <a:p>
            <a:pPr lvl="1">
              <a:lnSpc>
                <a:spcPct val="100000"/>
              </a:lnSpc>
            </a:pPr>
            <a:r>
              <a:rPr lang="en-US" dirty="0">
                <a:latin typeface="Arial" panose="020B0604020202020204" pitchFamily="34" charset="0"/>
                <a:cs typeface="Arial" panose="020B0604020202020204" pitchFamily="34" charset="0"/>
              </a:rPr>
              <a:t>If you succeed in the raise, where will this cash influx lead the company?</a:t>
            </a:r>
          </a:p>
          <a:p>
            <a:pPr>
              <a:lnSpc>
                <a:spcPct val="100000"/>
              </a:lnSpc>
            </a:pPr>
            <a:r>
              <a:rPr lang="en-US" dirty="0">
                <a:latin typeface="Arial" panose="020B0604020202020204" pitchFamily="34" charset="0"/>
                <a:cs typeface="Arial" panose="020B0604020202020204" pitchFamily="34" charset="0"/>
              </a:rPr>
              <a:t>If you are awarded $80,000 at the FuzeHub Commercialization Competition, what funding opportunities will it unlock (new raises, follow-on investment, new fund sources, match, customer traction, etc.)?</a:t>
            </a:r>
          </a:p>
          <a:p>
            <a:pPr>
              <a:lnSpc>
                <a:spcPct val="100000"/>
              </a:lnSpc>
            </a:pPr>
            <a:r>
              <a:rPr lang="en-US" dirty="0">
                <a:latin typeface="Arial" panose="020B0604020202020204" pitchFamily="34" charset="0"/>
                <a:cs typeface="Arial" panose="020B0604020202020204" pitchFamily="34" charset="0"/>
              </a:rPr>
              <a:t>What is your long-term funding strategy and exit strategy?</a:t>
            </a:r>
          </a:p>
        </p:txBody>
      </p:sp>
      <p:sp>
        <p:nvSpPr>
          <p:cNvPr id="5" name="Slide Number Placeholder 4">
            <a:extLst>
              <a:ext uri="{FF2B5EF4-FFF2-40B4-BE49-F238E27FC236}">
                <a16:creationId xmlns:a16="http://schemas.microsoft.com/office/drawing/2014/main" id="{5CA32F91-8D2D-43CB-8E20-BCBED63D4E52}"/>
              </a:ext>
            </a:extLst>
          </p:cNvPr>
          <p:cNvSpPr>
            <a:spLocks noGrp="1"/>
          </p:cNvSpPr>
          <p:nvPr>
            <p:ph type="sldNum" sz="quarter" idx="12"/>
          </p:nvPr>
        </p:nvSpPr>
        <p:spPr/>
        <p:txBody>
          <a:bodyPr/>
          <a:lstStyle/>
          <a:p>
            <a:r>
              <a:rPr lang="en-US" dirty="0"/>
              <a:t>10</a:t>
            </a:r>
          </a:p>
        </p:txBody>
      </p:sp>
    </p:spTree>
    <p:extLst>
      <p:ext uri="{BB962C8B-B14F-4D97-AF65-F5344CB8AC3E}">
        <p14:creationId xmlns:p14="http://schemas.microsoft.com/office/powerpoint/2010/main" val="2044169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17390-E93C-2199-44F3-0157F87BCC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4EFCBD-C125-8B18-B896-64E6994BA10F}"/>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Business Model / Scalability</a:t>
            </a:r>
          </a:p>
        </p:txBody>
      </p:sp>
      <p:sp>
        <p:nvSpPr>
          <p:cNvPr id="5" name="Slide Number Placeholder 4">
            <a:extLst>
              <a:ext uri="{FF2B5EF4-FFF2-40B4-BE49-F238E27FC236}">
                <a16:creationId xmlns:a16="http://schemas.microsoft.com/office/drawing/2014/main" id="{58456CDB-81D9-0341-143F-A415E6DDD057}"/>
              </a:ext>
            </a:extLst>
          </p:cNvPr>
          <p:cNvSpPr>
            <a:spLocks noGrp="1"/>
          </p:cNvSpPr>
          <p:nvPr>
            <p:ph type="sldNum" sz="quarter" idx="12"/>
          </p:nvPr>
        </p:nvSpPr>
        <p:spPr/>
        <p:txBody>
          <a:bodyPr/>
          <a:lstStyle/>
          <a:p>
            <a:r>
              <a:rPr lang="en-US" dirty="0"/>
              <a:t>10</a:t>
            </a:r>
          </a:p>
        </p:txBody>
      </p:sp>
      <p:sp>
        <p:nvSpPr>
          <p:cNvPr id="4" name="Content Placeholder 2">
            <a:extLst>
              <a:ext uri="{FF2B5EF4-FFF2-40B4-BE49-F238E27FC236}">
                <a16:creationId xmlns:a16="http://schemas.microsoft.com/office/drawing/2014/main" id="{9847591D-4969-AA09-1BF3-5CF5AF429222}"/>
              </a:ext>
            </a:extLst>
          </p:cNvPr>
          <p:cNvSpPr>
            <a:spLocks noGrp="1"/>
          </p:cNvSpPr>
          <p:nvPr>
            <p:ph idx="1"/>
          </p:nvPr>
        </p:nvSpPr>
        <p:spPr>
          <a:xfrm>
            <a:off x="838200" y="1825625"/>
            <a:ext cx="10515600" cy="4351338"/>
          </a:xfrm>
        </p:spPr>
        <p:txBody>
          <a:bodyPr/>
          <a:lstStyle/>
          <a:p>
            <a:pPr lvl="0">
              <a:lnSpc>
                <a:spcPct val="100000"/>
              </a:lnSpc>
            </a:pPr>
            <a:r>
              <a:rPr lang="en-US" dirty="0">
                <a:latin typeface="Arial" panose="020B0604020202020204" pitchFamily="34" charset="0"/>
                <a:cs typeface="Arial" panose="020B0604020202020204" pitchFamily="34" charset="0"/>
              </a:rPr>
              <a:t>Are you B2B, B2C, both, niche, etc.?</a:t>
            </a:r>
          </a:p>
          <a:p>
            <a:pPr>
              <a:lnSpc>
                <a:spcPct val="100000"/>
              </a:lnSpc>
            </a:pPr>
            <a:r>
              <a:rPr lang="en-US" dirty="0">
                <a:latin typeface="Arial" panose="020B0604020202020204" pitchFamily="34" charset="0"/>
                <a:cs typeface="Arial" panose="020B0604020202020204" pitchFamily="34" charset="0"/>
              </a:rPr>
              <a:t>How do you generate revenue?</a:t>
            </a:r>
          </a:p>
          <a:p>
            <a:pPr>
              <a:lnSpc>
                <a:spcPct val="100000"/>
              </a:lnSpc>
            </a:pPr>
            <a:r>
              <a:rPr lang="en-US" noProof="0" dirty="0">
                <a:latin typeface="Arial" panose="020B0604020202020204" pitchFamily="34" charset="0"/>
                <a:cs typeface="Arial" panose="020B0604020202020204" pitchFamily="34" charset="0"/>
              </a:rPr>
              <a:t>What is your pricing strategy, and how does it compare to your competitors?</a:t>
            </a:r>
          </a:p>
          <a:p>
            <a:pPr>
              <a:lnSpc>
                <a:spcPct val="100000"/>
              </a:lnSpc>
            </a:pPr>
            <a:r>
              <a:rPr lang="en-US" noProof="0" dirty="0">
                <a:latin typeface="Arial" panose="020B0604020202020204" pitchFamily="34" charset="0"/>
                <a:cs typeface="Arial" panose="020B0604020202020204" pitchFamily="34" charset="0"/>
              </a:rPr>
              <a:t>What are the key drivers of growth and scale? </a:t>
            </a:r>
          </a:p>
          <a:p>
            <a:pPr>
              <a:lnSpc>
                <a:spcPct val="100000"/>
              </a:lnSpc>
            </a:pPr>
            <a:r>
              <a:rPr lang="en-US" dirty="0">
                <a:latin typeface="Arial" panose="020B0604020202020204" pitchFamily="34" charset="0"/>
                <a:cs typeface="Arial" panose="020B0604020202020204" pitchFamily="34" charset="0"/>
              </a:rPr>
              <a:t>What partnerships, resources, or infrastructure do you need?</a:t>
            </a:r>
          </a:p>
          <a:p>
            <a:pPr>
              <a:lnSpc>
                <a:spcPct val="100000"/>
              </a:lnSpc>
            </a:pPr>
            <a:r>
              <a:rPr lang="en-US" dirty="0">
                <a:latin typeface="Arial" panose="020B0604020202020204" pitchFamily="34" charset="0"/>
                <a:cs typeface="Arial" panose="020B0604020202020204" pitchFamily="34" charset="0"/>
              </a:rPr>
              <a:t>How do </a:t>
            </a:r>
            <a:r>
              <a:rPr lang="en-US">
                <a:latin typeface="Arial" panose="020B0604020202020204" pitchFamily="34" charset="0"/>
                <a:cs typeface="Arial" panose="020B0604020202020204" pitchFamily="34" charset="0"/>
              </a:rPr>
              <a:t>you scale?</a:t>
            </a: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Are there any risks in your supply chain or model, and how will you address them?</a:t>
            </a:r>
          </a:p>
          <a:p>
            <a:pPr>
              <a:lnSpc>
                <a:spcPct val="100000"/>
              </a:lnSpc>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7108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15306</TotalTime>
  <Words>1215</Words>
  <Application>Microsoft Office PowerPoint</Application>
  <PresentationFormat>Widescreen</PresentationFormat>
  <Paragraphs>84</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Verdana</vt:lpstr>
      <vt:lpstr>Office Theme</vt:lpstr>
      <vt:lpstr>PowerPoint Presentation</vt:lpstr>
      <vt:lpstr>Business Challenge/ Problem</vt:lpstr>
      <vt:lpstr>Technology Innovation &amp; Solution</vt:lpstr>
      <vt:lpstr>Technology Innovation &amp; Solution Continued - Intellectual Property </vt:lpstr>
      <vt:lpstr>Market Summary / Competition</vt:lpstr>
      <vt:lpstr>Sales &amp; Marketing / Customer Acquisition Strategy</vt:lpstr>
      <vt:lpstr>Team</vt:lpstr>
      <vt:lpstr>Financial Snapshot</vt:lpstr>
      <vt:lpstr>Business Model / Scalability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Julianne</dc:creator>
  <cp:lastModifiedBy>Patty Rechberger</cp:lastModifiedBy>
  <cp:revision>108</cp:revision>
  <dcterms:created xsi:type="dcterms:W3CDTF">2021-06-22T16:21:58Z</dcterms:created>
  <dcterms:modified xsi:type="dcterms:W3CDTF">2025-07-07T15:38:16Z</dcterms:modified>
</cp:coreProperties>
</file>